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5" r:id="rId3"/>
  </p:sldMasterIdLst>
  <p:handoutMasterIdLst>
    <p:handoutMasterId r:id="rId36"/>
  </p:handoutMasterIdLst>
  <p:sldIdLst>
    <p:sldId id="293" r:id="rId4"/>
    <p:sldId id="294" r:id="rId5"/>
    <p:sldId id="296" r:id="rId6"/>
    <p:sldId id="286" r:id="rId7"/>
    <p:sldId id="295" r:id="rId8"/>
    <p:sldId id="259" r:id="rId9"/>
    <p:sldId id="260" r:id="rId10"/>
    <p:sldId id="272" r:id="rId11"/>
    <p:sldId id="261" r:id="rId12"/>
    <p:sldId id="262" r:id="rId13"/>
    <p:sldId id="263" r:id="rId14"/>
    <p:sldId id="265" r:id="rId15"/>
    <p:sldId id="276" r:id="rId16"/>
    <p:sldId id="277" r:id="rId17"/>
    <p:sldId id="266" r:id="rId18"/>
    <p:sldId id="273" r:id="rId19"/>
    <p:sldId id="275" r:id="rId20"/>
    <p:sldId id="274" r:id="rId21"/>
    <p:sldId id="267" r:id="rId22"/>
    <p:sldId id="268" r:id="rId23"/>
    <p:sldId id="285" r:id="rId24"/>
    <p:sldId id="287" r:id="rId25"/>
    <p:sldId id="269" r:id="rId26"/>
    <p:sldId id="288" r:id="rId27"/>
    <p:sldId id="283" r:id="rId28"/>
    <p:sldId id="289" r:id="rId29"/>
    <p:sldId id="290" r:id="rId30"/>
    <p:sldId id="279" r:id="rId31"/>
    <p:sldId id="280" r:id="rId32"/>
    <p:sldId id="282" r:id="rId33"/>
    <p:sldId id="284" r:id="rId34"/>
    <p:sldId id="292" r:id="rId35"/>
  </p:sldIdLst>
  <p:sldSz cx="12192000" cy="6858000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891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2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87E69-CA0A-4C2D-AEA3-E839823FAAF9}" type="datetimeFigureOut">
              <a:rPr lang="de-DE" smtClean="0"/>
              <a:t>09.11.2022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CB8171-2FFA-46D6-884B-668225F12B2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7864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F3CF2-4514-4EA6-BE52-E3728B41683C}" type="datetimeFigureOut">
              <a:rPr lang="de-DE" smtClean="0"/>
              <a:t>09.11.2022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E7AB-36A2-45B0-B882-A46A38C3BF0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0831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F3CF2-4514-4EA6-BE52-E3728B41683C}" type="datetimeFigureOut">
              <a:rPr lang="de-DE" smtClean="0"/>
              <a:t>09.11.2022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E7AB-36A2-45B0-B882-A46A38C3BF0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2811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F3CF2-4514-4EA6-BE52-E3728B41683C}" type="datetimeFigureOut">
              <a:rPr lang="de-DE" smtClean="0"/>
              <a:t>09.11.2022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E7AB-36A2-45B0-B882-A46A38C3BF0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5590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F3CF2-4514-4EA6-BE52-E3728B41683C}" type="datetimeFigureOut">
              <a:rPr lang="de-DE" smtClean="0"/>
              <a:t>09.11.2022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E7AB-36A2-45B0-B882-A46A38C3BF0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0329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F3CF2-4514-4EA6-BE52-E3728B41683C}" type="datetimeFigureOut">
              <a:rPr lang="de-DE" smtClean="0"/>
              <a:t>09.11.2022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E7AB-36A2-45B0-B882-A46A38C3BF0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8571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F3CF2-4514-4EA6-BE52-E3728B41683C}" type="datetimeFigureOut">
              <a:rPr lang="de-DE" smtClean="0"/>
              <a:t>09.11.2022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E7AB-36A2-45B0-B882-A46A38C3BF0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6298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F3CF2-4514-4EA6-BE52-E3728B41683C}" type="datetimeFigureOut">
              <a:rPr lang="de-DE" smtClean="0"/>
              <a:t>09.11.2022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E7AB-36A2-45B0-B882-A46A38C3BF0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372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F3CF2-4514-4EA6-BE52-E3728B41683C}" type="datetimeFigureOut">
              <a:rPr lang="de-DE" smtClean="0"/>
              <a:t>09.11.2022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E7AB-36A2-45B0-B882-A46A38C3BF0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5996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F3CF2-4514-4EA6-BE52-E3728B41683C}" type="datetimeFigureOut">
              <a:rPr lang="de-DE" smtClean="0"/>
              <a:t>09.11.2022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E7AB-36A2-45B0-B882-A46A38C3BF0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9665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F3CF2-4514-4EA6-BE52-E3728B41683C}" type="datetimeFigureOut">
              <a:rPr lang="de-DE" smtClean="0"/>
              <a:t>09.11.2022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E7AB-36A2-45B0-B882-A46A38C3BF0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1333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F3CF2-4514-4EA6-BE52-E3728B41683C}" type="datetimeFigureOut">
              <a:rPr lang="de-DE" smtClean="0"/>
              <a:t>09.11.2022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E7AB-36A2-45B0-B882-A46A38C3BF0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08431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 bwMode="auto">
          <a:xfrm>
            <a:off x="0" y="0"/>
            <a:ext cx="12192000" cy="1196752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67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MU CompatilFact" pitchFamily="2" charset="0"/>
            </a:endParaRPr>
          </a:p>
        </p:txBody>
      </p:sp>
      <p:pic>
        <p:nvPicPr>
          <p:cNvPr id="7" name="Bild 6" descr="Header_RGB50s_trans_ppt.eps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53"/>
          <a:stretch/>
        </p:blipFill>
        <p:spPr>
          <a:xfrm>
            <a:off x="315576" y="176645"/>
            <a:ext cx="1691025" cy="779407"/>
          </a:xfrm>
          <a:prstGeom prst="rect">
            <a:avLst/>
          </a:prstGeom>
        </p:spPr>
      </p:pic>
      <p:pic>
        <p:nvPicPr>
          <p:cNvPr id="9" name="Bild 8" descr="Siegel_25s.eps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2491" y="188641"/>
            <a:ext cx="1579643" cy="1642545"/>
          </a:xfrm>
          <a:prstGeom prst="rect">
            <a:avLst/>
          </a:prstGeom>
        </p:spPr>
      </p:pic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48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" name="Unt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 rtl="0" eaLnBrk="1" fontAlgn="base" hangingPunct="1">
              <a:spcBef>
                <a:spcPct val="0"/>
              </a:spcBef>
              <a:spcAft>
                <a:spcPct val="0"/>
              </a:spcAft>
              <a:buNone/>
              <a:defRPr lang="de-DE" sz="3200" dirty="0">
                <a:solidFill>
                  <a:srgbClr val="006C30"/>
                </a:solidFill>
                <a:latin typeface="+mn-lt"/>
                <a:ea typeface="MS PGothic" pitchFamily="34" charset="-128"/>
                <a:cs typeface="Arial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6064196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063553" y="577255"/>
            <a:ext cx="6854857" cy="360040"/>
          </a:xfrm>
          <a:prstGeom prst="rect">
            <a:avLst/>
          </a:prstGeom>
        </p:spPr>
        <p:txBody>
          <a:bodyPr/>
          <a:lstStyle>
            <a:lvl1pPr>
              <a:defRPr sz="2133">
                <a:solidFill>
                  <a:schemeClr val="bg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3"/>
          </p:nvPr>
        </p:nvSpPr>
        <p:spPr>
          <a:xfrm>
            <a:off x="334434" y="1268413"/>
            <a:ext cx="11523133" cy="504090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cs typeface="Arial" panose="020B0604020202020204" pitchFamily="34" charset="0"/>
              </a:defRPr>
            </a:lvl1pPr>
            <a:lvl2pPr>
              <a:defRPr sz="2667">
                <a:latin typeface="+mn-lt"/>
                <a:cs typeface="Arial" panose="020B0604020202020204" pitchFamily="34" charset="0"/>
              </a:defRPr>
            </a:lvl2pPr>
            <a:lvl3pPr>
              <a:defRPr sz="2400">
                <a:latin typeface="+mn-lt"/>
                <a:cs typeface="Arial" panose="020B0604020202020204" pitchFamily="34" charset="0"/>
              </a:defRPr>
            </a:lvl3pPr>
            <a:lvl4pPr>
              <a:defRPr>
                <a:latin typeface="+mn-lt"/>
                <a:cs typeface="Arial" panose="020B0604020202020204" pitchFamily="34" charset="0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sp>
        <p:nvSpPr>
          <p:cNvPr id="4" name="Titel 6"/>
          <p:cNvSpPr txBox="1">
            <a:spLocks/>
          </p:cNvSpPr>
          <p:nvPr userDrawn="1"/>
        </p:nvSpPr>
        <p:spPr>
          <a:xfrm>
            <a:off x="9423863" y="6309320"/>
            <a:ext cx="2438367" cy="48005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2">
                    <a:lumMod val="75000"/>
                  </a:schemeClr>
                </a:solidFill>
                <a:latin typeface="+mn-lt"/>
                <a:ea typeface="MS PGothic" pitchFamily="34" charset="-128"/>
                <a:cs typeface="Arial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charset="0"/>
                <a:ea typeface="MS PGothic" pitchFamily="34" charset="-128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charset="0"/>
                <a:ea typeface="MS PGothic" pitchFamily="34" charset="-128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charset="0"/>
                <a:ea typeface="MS PGothic" pitchFamily="34" charset="-128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charset="0"/>
                <a:ea typeface="MS PGothic" pitchFamily="34" charset="-128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</a:defRPr>
            </a:lvl9pPr>
          </a:lstStyle>
          <a:p>
            <a:pPr marL="0" marR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2133" kern="0" dirty="0" smtClean="0">
                <a:latin typeface="+mn-lt"/>
                <a:cs typeface="Arial" panose="020B0604020202020204" pitchFamily="34" charset="0"/>
              </a:rPr>
              <a:t>Folie</a:t>
            </a:r>
            <a:r>
              <a:rPr lang="de-DE" sz="2133" kern="0" baseline="0" dirty="0" smtClean="0">
                <a:latin typeface="+mn-lt"/>
                <a:cs typeface="Arial" panose="020B0604020202020204" pitchFamily="34" charset="0"/>
              </a:rPr>
              <a:t> </a:t>
            </a:r>
            <a:fld id="{17A2342A-CA8C-4FED-8F1C-784024EE17E2}" type="slidenum">
              <a:rPr lang="de-DE" sz="2133" smtClean="0">
                <a:latin typeface="+mn-lt"/>
                <a:cs typeface="Arial" panose="020B0604020202020204" pitchFamily="34" charset="0"/>
              </a:rPr>
              <a:pPr marL="0" marR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de-DE" sz="2133" kern="0" baseline="0" dirty="0" smtClean="0">
                <a:latin typeface="+mn-lt"/>
                <a:cs typeface="Arial" panose="020B0604020202020204" pitchFamily="34" charset="0"/>
              </a:rPr>
              <a:t> von XY</a:t>
            </a:r>
            <a:endParaRPr lang="de-DE" sz="2133" kern="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8898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63553" y="577255"/>
            <a:ext cx="6854857" cy="360040"/>
          </a:xfrm>
          <a:prstGeom prst="rect">
            <a:avLst/>
          </a:prstGeom>
        </p:spPr>
        <p:txBody>
          <a:bodyPr/>
          <a:lstStyle>
            <a:lvl1pPr>
              <a:defRPr sz="2133">
                <a:solidFill>
                  <a:schemeClr val="bg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29681532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914400" y="4119217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48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18050794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A323-2ED2-4622-A011-4C31420334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99499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A323-2ED2-4622-A011-4C31420334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3045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A323-2ED2-4622-A011-4C31420334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34703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A323-2ED2-4622-A011-4C31420334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84269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A323-2ED2-4622-A011-4C31420334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63790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A323-2ED2-4622-A011-4C31420334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50655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A323-2ED2-4622-A011-4C31420334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81801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A323-2ED2-4622-A011-4C31420334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8553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A323-2ED2-4622-A011-4C31420334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08306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A323-2ED2-4622-A011-4C31420334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48996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A323-2ED2-4622-A011-4C31420334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0058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14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vmlDrawing" Target="../drawings/vmlDrawing1.vml"/><Relationship Id="rId11" Type="http://schemas.openxmlformats.org/officeDocument/2006/relationships/image" Target="../media/image3.png"/><Relationship Id="rId5" Type="http://schemas.openxmlformats.org/officeDocument/2006/relationships/theme" Target="../theme/theme2.xml"/><Relationship Id="rId10" Type="http://schemas.openxmlformats.org/officeDocument/2006/relationships/image" Target="../media/image2.emf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F3CF2-4514-4EA6-BE52-E3728B41683C}" type="datetimeFigureOut">
              <a:rPr lang="de-DE" smtClean="0"/>
              <a:t>09.11.2022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CE7AB-36A2-45B0-B882-A46A38C3BF0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51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1">
                <a:lumMod val="75000"/>
                <a:alpha val="89000"/>
              </a:schemeClr>
            </a:gs>
          </a:gsLst>
          <a:lin ang="606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7"/>
            </p:custDataLst>
            <p:extLst/>
          </p:nvPr>
        </p:nvGraphicFramePr>
        <p:xfrm>
          <a:off x="2119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think-cell Folie" r:id="rId8" imgW="270" imgH="270" progId="TCLayout.ActiveDocument.1">
                  <p:embed/>
                </p:oleObj>
              </mc:Choice>
              <mc:Fallback>
                <p:oleObj name="think-cell Folie" r:id="rId8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119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Gerade Verbindung 10"/>
          <p:cNvCxnSpPr/>
          <p:nvPr/>
        </p:nvCxnSpPr>
        <p:spPr>
          <a:xfrm>
            <a:off x="0" y="1096821"/>
            <a:ext cx="12192000" cy="0"/>
          </a:xfrm>
          <a:prstGeom prst="line">
            <a:avLst/>
          </a:prstGeom>
          <a:ln w="6350">
            <a:gradFill flip="none" rotWithShape="1">
              <a:gsLst>
                <a:gs pos="9000">
                  <a:srgbClr val="445E8C"/>
                </a:gs>
                <a:gs pos="91000">
                  <a:srgbClr val="A2C333"/>
                </a:gs>
                <a:gs pos="41000">
                  <a:srgbClr val="FF971B"/>
                </a:gs>
                <a:gs pos="64000">
                  <a:srgbClr val="D0003A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 5" descr="Siegel_25s.eps"/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536" y="332657"/>
            <a:ext cx="914529" cy="90046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75" y="164638"/>
            <a:ext cx="11432055" cy="7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995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133">
          <a:solidFill>
            <a:srgbClr val="006C30"/>
          </a:solidFill>
          <a:latin typeface="Arial" pitchFamily="34" charset="0"/>
          <a:ea typeface="MS PGothic" pitchFamily="34" charset="-128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133">
          <a:solidFill>
            <a:srgbClr val="006C30"/>
          </a:solidFill>
          <a:latin typeface="Arial" charset="0"/>
          <a:ea typeface="MS PGothic" pitchFamily="34" charset="-128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133">
          <a:solidFill>
            <a:srgbClr val="006C30"/>
          </a:solidFill>
          <a:latin typeface="Arial" charset="0"/>
          <a:ea typeface="MS PGothic" pitchFamily="34" charset="-128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133">
          <a:solidFill>
            <a:srgbClr val="006C30"/>
          </a:solidFill>
          <a:latin typeface="Arial" charset="0"/>
          <a:ea typeface="MS PGothic" pitchFamily="34" charset="-128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133">
          <a:solidFill>
            <a:srgbClr val="006C30"/>
          </a:solidFill>
          <a:latin typeface="Arial" charset="0"/>
          <a:ea typeface="MS PGothic" pitchFamily="34" charset="-128"/>
          <a:cs typeface="Arial" charset="0"/>
        </a:defRPr>
      </a:lvl5pPr>
      <a:lvl6pPr marL="609585" algn="l" rtl="0" eaLnBrk="1" fontAlgn="base" hangingPunct="1">
        <a:spcBef>
          <a:spcPct val="0"/>
        </a:spcBef>
        <a:spcAft>
          <a:spcPct val="0"/>
        </a:spcAft>
        <a:defRPr sz="2133">
          <a:solidFill>
            <a:srgbClr val="006C30"/>
          </a:solidFill>
          <a:latin typeface="LMU CompatilFact" pitchFamily="2" charset="0"/>
        </a:defRPr>
      </a:lvl6pPr>
      <a:lvl7pPr marL="1219170" algn="l" rtl="0" eaLnBrk="1" fontAlgn="base" hangingPunct="1">
        <a:spcBef>
          <a:spcPct val="0"/>
        </a:spcBef>
        <a:spcAft>
          <a:spcPct val="0"/>
        </a:spcAft>
        <a:defRPr sz="2133">
          <a:solidFill>
            <a:srgbClr val="006C30"/>
          </a:solidFill>
          <a:latin typeface="LMU CompatilFact" pitchFamily="2" charset="0"/>
        </a:defRPr>
      </a:lvl7pPr>
      <a:lvl8pPr marL="1828754" algn="l" rtl="0" eaLnBrk="1" fontAlgn="base" hangingPunct="1">
        <a:spcBef>
          <a:spcPct val="0"/>
        </a:spcBef>
        <a:spcAft>
          <a:spcPct val="0"/>
        </a:spcAft>
        <a:defRPr sz="2133">
          <a:solidFill>
            <a:srgbClr val="006C30"/>
          </a:solidFill>
          <a:latin typeface="LMU CompatilFact" pitchFamily="2" charset="0"/>
        </a:defRPr>
      </a:lvl8pPr>
      <a:lvl9pPr marL="2438339" algn="l" rtl="0" eaLnBrk="1" fontAlgn="base" hangingPunct="1">
        <a:spcBef>
          <a:spcPct val="0"/>
        </a:spcBef>
        <a:spcAft>
          <a:spcPct val="0"/>
        </a:spcAft>
        <a:defRPr sz="2133">
          <a:solidFill>
            <a:srgbClr val="006C30"/>
          </a:solidFill>
          <a:latin typeface="LMU CompatilFact" pitchFamily="2" charset="0"/>
        </a:defRPr>
      </a:lvl9pPr>
    </p:titleStyle>
    <p:bodyStyle>
      <a:lvl1pPr marL="457189" indent="-457189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Font typeface="Wingdings" pitchFamily="2" charset="2"/>
        <a:defRPr sz="3200">
          <a:solidFill>
            <a:srgbClr val="006C30"/>
          </a:solidFill>
          <a:latin typeface="Arial" pitchFamily="34" charset="0"/>
          <a:ea typeface="MS PGothic" pitchFamily="34" charset="-128"/>
          <a:cs typeface="Arial" pitchFamily="34" charset="0"/>
        </a:defRPr>
      </a:lvl1pPr>
      <a:lvl2pPr marL="990575" indent="-380990" algn="l" rtl="0" eaLnBrk="1" fontAlgn="base" hangingPunct="1">
        <a:lnSpc>
          <a:spcPct val="140000"/>
        </a:lnSpc>
        <a:spcBef>
          <a:spcPct val="20000"/>
        </a:spcBef>
        <a:spcAft>
          <a:spcPct val="0"/>
        </a:spcAft>
        <a:buClr>
          <a:srgbClr val="006600"/>
        </a:buClr>
        <a:buFont typeface="Times" pitchFamily="18" charset="0"/>
        <a:buChar char="•"/>
        <a:defRPr sz="2133">
          <a:solidFill>
            <a:srgbClr val="006C30"/>
          </a:solidFill>
          <a:latin typeface="Arial" pitchFamily="34" charset="0"/>
          <a:ea typeface="Arial" charset="0"/>
          <a:cs typeface="Arial" pitchFamily="34" charset="0"/>
        </a:defRPr>
      </a:lvl2pPr>
      <a:lvl3pPr marL="1523962" indent="-304792" algn="l" rtl="0" eaLnBrk="1" fontAlgn="base" hangingPunct="1">
        <a:spcBef>
          <a:spcPct val="20000"/>
        </a:spcBef>
        <a:spcAft>
          <a:spcPct val="0"/>
        </a:spcAft>
        <a:buClr>
          <a:srgbClr val="006600"/>
        </a:buClr>
        <a:buFont typeface="LMU CompatilFact" pitchFamily="2" charset="0"/>
        <a:buChar char="–"/>
        <a:defRPr sz="2133">
          <a:solidFill>
            <a:srgbClr val="006C30"/>
          </a:solidFill>
          <a:latin typeface="Arial" pitchFamily="34" charset="0"/>
          <a:ea typeface="Arial" charset="0"/>
          <a:cs typeface="Arial" pitchFamily="34" charset="0"/>
        </a:defRPr>
      </a:lvl3pPr>
      <a:lvl4pPr marL="2082748" indent="-304792" algn="l" rtl="0" eaLnBrk="1" fontAlgn="base" hangingPunct="1">
        <a:spcBef>
          <a:spcPct val="20000"/>
        </a:spcBef>
        <a:spcAft>
          <a:spcPct val="0"/>
        </a:spcAft>
        <a:buClr>
          <a:srgbClr val="006600"/>
        </a:buClr>
        <a:buChar char="-"/>
        <a:defRPr sz="2133">
          <a:solidFill>
            <a:srgbClr val="006C30"/>
          </a:solidFill>
          <a:latin typeface="Arial" pitchFamily="34" charset="0"/>
          <a:ea typeface="Arial" charset="0"/>
          <a:cs typeface="Arial" pitchFamily="34" charset="0"/>
        </a:defRPr>
      </a:lvl4pPr>
      <a:lvl5pPr marL="2641534" indent="-304792" algn="l" rtl="0" eaLnBrk="1" fontAlgn="base" hangingPunct="1">
        <a:spcBef>
          <a:spcPct val="20000"/>
        </a:spcBef>
        <a:spcAft>
          <a:spcPct val="0"/>
        </a:spcAft>
        <a:defRPr sz="2133">
          <a:solidFill>
            <a:srgbClr val="006C30"/>
          </a:solidFill>
          <a:latin typeface="Arial" pitchFamily="34" charset="0"/>
          <a:ea typeface="Arial" charset="0"/>
          <a:cs typeface="Arial" pitchFamily="34" charset="0"/>
        </a:defRPr>
      </a:lvl5pPr>
      <a:lvl6pPr marL="3251119" indent="-304792" algn="l" rtl="0" eaLnBrk="1" fontAlgn="base" hangingPunct="1">
        <a:spcBef>
          <a:spcPct val="20000"/>
        </a:spcBef>
        <a:spcAft>
          <a:spcPct val="0"/>
        </a:spcAft>
        <a:defRPr sz="2133">
          <a:solidFill>
            <a:srgbClr val="006C30"/>
          </a:solidFill>
          <a:latin typeface="+mn-lt"/>
        </a:defRPr>
      </a:lvl6pPr>
      <a:lvl7pPr marL="3860703" indent="-304792" algn="l" rtl="0" eaLnBrk="1" fontAlgn="base" hangingPunct="1">
        <a:spcBef>
          <a:spcPct val="20000"/>
        </a:spcBef>
        <a:spcAft>
          <a:spcPct val="0"/>
        </a:spcAft>
        <a:defRPr sz="2133">
          <a:solidFill>
            <a:srgbClr val="006C30"/>
          </a:solidFill>
          <a:latin typeface="+mn-lt"/>
        </a:defRPr>
      </a:lvl7pPr>
      <a:lvl8pPr marL="4470288" indent="-304792" algn="l" rtl="0" eaLnBrk="1" fontAlgn="base" hangingPunct="1">
        <a:spcBef>
          <a:spcPct val="20000"/>
        </a:spcBef>
        <a:spcAft>
          <a:spcPct val="0"/>
        </a:spcAft>
        <a:defRPr sz="2133">
          <a:solidFill>
            <a:srgbClr val="006C30"/>
          </a:solidFill>
          <a:latin typeface="+mn-lt"/>
        </a:defRPr>
      </a:lvl8pPr>
      <a:lvl9pPr marL="5079873" indent="-304792" algn="l" rtl="0" eaLnBrk="1" fontAlgn="base" hangingPunct="1">
        <a:spcBef>
          <a:spcPct val="20000"/>
        </a:spcBef>
        <a:spcAft>
          <a:spcPct val="0"/>
        </a:spcAft>
        <a:defRPr sz="2133">
          <a:solidFill>
            <a:srgbClr val="006C30"/>
          </a:solidFill>
          <a:latin typeface="+mn-lt"/>
        </a:defRPr>
      </a:lvl9pPr>
    </p:bodyStyle>
    <p:otherStyle>
      <a:defPPr>
        <a:defRPr lang="de-D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DA323-2ED2-4622-A011-4C31420334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4130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1202437"/>
            <a:ext cx="12191999" cy="1858263"/>
          </a:xfrm>
        </p:spPr>
        <p:txBody>
          <a:bodyPr/>
          <a:lstStyle/>
          <a:p>
            <a:pPr algn="ctr"/>
            <a:r>
              <a:rPr lang="de-DE" sz="4400" b="1" dirty="0" smtClean="0"/>
              <a:t>Vorlesung </a:t>
            </a:r>
            <a:br>
              <a:rPr lang="de-DE" sz="4400" b="1" dirty="0" smtClean="0"/>
            </a:br>
            <a:r>
              <a:rPr lang="de-DE" sz="4400" b="1" dirty="0" smtClean="0"/>
              <a:t>Ludwig XIV. und die Kunst </a:t>
            </a:r>
            <a:br>
              <a:rPr lang="de-DE" sz="4400" b="1" dirty="0" smtClean="0"/>
            </a:br>
            <a:r>
              <a:rPr lang="de-DE" sz="4400" b="1" dirty="0" smtClean="0"/>
              <a:t>der Monarchie im Europa der Frühen Neuzeit</a:t>
            </a:r>
            <a:endParaRPr lang="de-DE" sz="44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0" y="3060700"/>
            <a:ext cx="12192000" cy="3797300"/>
          </a:xfrm>
        </p:spPr>
        <p:txBody>
          <a:bodyPr/>
          <a:lstStyle/>
          <a:p>
            <a:endParaRPr lang="de-DE" dirty="0" smtClean="0"/>
          </a:p>
          <a:p>
            <a:r>
              <a:rPr lang="de-DE" sz="3600" dirty="0" smtClean="0"/>
              <a:t>Prof. Dr. Mark Hengerer</a:t>
            </a:r>
            <a:br>
              <a:rPr lang="de-DE" sz="3600" dirty="0" smtClean="0"/>
            </a:br>
            <a:r>
              <a:rPr lang="de-DE" sz="3600" dirty="0" smtClean="0"/>
              <a:t>Wintersemester 2022/23</a:t>
            </a:r>
          </a:p>
          <a:p>
            <a:endParaRPr lang="de-DE" sz="3600" dirty="0"/>
          </a:p>
          <a:p>
            <a:pPr>
              <a:defRPr/>
            </a:pPr>
            <a:r>
              <a:rPr lang="de-DE" sz="2800" dirty="0"/>
              <a:t>Folien: https://www.fnz.geschichte.uni-muenchen.de/studium_lehre/lehre_wise_22-23/index.html</a:t>
            </a:r>
          </a:p>
          <a:p>
            <a:pPr>
              <a:defRPr/>
            </a:pPr>
            <a:r>
              <a:rPr lang="de-DE" sz="2800" dirty="0"/>
              <a:t>Passwort: </a:t>
            </a:r>
            <a:r>
              <a:rPr lang="de-DE" sz="2800" b="1" dirty="0" smtClean="0"/>
              <a:t>Sabatier</a:t>
            </a:r>
            <a:r>
              <a:rPr lang="de-DE" sz="2800" dirty="0" smtClean="0"/>
              <a:t> (Bereitstellung i.d.R. am Vorlesungstag)</a:t>
            </a:r>
            <a:endParaRPr lang="de-DE" sz="2800" dirty="0"/>
          </a:p>
          <a:p>
            <a:endParaRPr lang="de-DE" sz="3600" dirty="0" smtClean="0"/>
          </a:p>
          <a:p>
            <a:endParaRPr lang="de-DE" sz="3600" dirty="0"/>
          </a:p>
          <a:p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26773401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850" y="292100"/>
            <a:ext cx="6645972" cy="626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66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 smtClean="0"/>
              <a:t>28.10. Einführung </a:t>
            </a:r>
          </a:p>
          <a:p>
            <a:pPr marL="0" indent="0">
              <a:buNone/>
            </a:pPr>
            <a:r>
              <a:rPr lang="de-DE" b="1" dirty="0" smtClean="0"/>
              <a:t>04.11. Frankreich bis zur Mitte des 17. Jahrhunderts </a:t>
            </a:r>
          </a:p>
          <a:p>
            <a:pPr marL="0" indent="0">
              <a:buNone/>
            </a:pPr>
            <a:r>
              <a:rPr lang="de-DE" dirty="0" smtClean="0"/>
              <a:t>11.11. Kindheit, Jugend bis zum Tod Mazarins</a:t>
            </a:r>
          </a:p>
          <a:p>
            <a:pPr marL="0" indent="0">
              <a:buNone/>
            </a:pPr>
            <a:r>
              <a:rPr lang="de-DE" dirty="0" smtClean="0"/>
              <a:t>18.11. Persönliche Regierung, Reformen, „Absolutismus“ </a:t>
            </a:r>
          </a:p>
          <a:p>
            <a:pPr marL="0" indent="0">
              <a:buNone/>
            </a:pPr>
            <a:r>
              <a:rPr lang="de-DE" dirty="0" smtClean="0"/>
              <a:t>25.11. Versailles 1, Repräsentation </a:t>
            </a:r>
          </a:p>
          <a:p>
            <a:pPr marL="0" indent="0">
              <a:buNone/>
            </a:pPr>
            <a:r>
              <a:rPr lang="de-DE" dirty="0" smtClean="0"/>
              <a:t>02.12. Erste Kriege, Devolutionskrieg, Niederländischer Krieg</a:t>
            </a:r>
          </a:p>
          <a:p>
            <a:pPr marL="0" indent="0">
              <a:buNone/>
            </a:pPr>
            <a:r>
              <a:rPr lang="de-DE" dirty="0" smtClean="0"/>
              <a:t>09.12. Konfessionspolitik</a:t>
            </a:r>
          </a:p>
          <a:p>
            <a:pPr marL="0" indent="0">
              <a:buNone/>
            </a:pPr>
            <a:r>
              <a:rPr lang="de-DE" dirty="0" smtClean="0"/>
              <a:t>16.12. Versailles 2, Alltag, Dynastie</a:t>
            </a:r>
          </a:p>
          <a:p>
            <a:pPr marL="0" indent="0">
              <a:buNone/>
            </a:pPr>
            <a:r>
              <a:rPr lang="de-DE" dirty="0" smtClean="0"/>
              <a:t>23.12.    </a:t>
            </a:r>
            <a:r>
              <a:rPr lang="de-DE" b="1" dirty="0" smtClean="0"/>
              <a:t>-- kommt da wer außer mir? – L14 in Literatur und Memoiren </a:t>
            </a:r>
          </a:p>
          <a:p>
            <a:pPr marL="0" indent="0">
              <a:buNone/>
            </a:pPr>
            <a:r>
              <a:rPr lang="de-DE" dirty="0" smtClean="0"/>
              <a:t>13.01. </a:t>
            </a:r>
            <a:r>
              <a:rPr lang="de-DE" dirty="0" err="1" smtClean="0"/>
              <a:t>Reunionskriege</a:t>
            </a:r>
            <a:r>
              <a:rPr lang="de-DE" dirty="0" smtClean="0"/>
              <a:t>, Edikt von Fontainebleau; 2. Ehe, politisches System 3</a:t>
            </a:r>
          </a:p>
          <a:p>
            <a:pPr marL="0" indent="0">
              <a:buNone/>
            </a:pPr>
            <a:r>
              <a:rPr lang="de-DE" dirty="0" smtClean="0"/>
              <a:t>20.01. Neunjähriger Krieg; Repräsentation: </a:t>
            </a:r>
            <a:r>
              <a:rPr lang="de-DE" i="1" dirty="0" err="1" smtClean="0"/>
              <a:t>histoire</a:t>
            </a:r>
            <a:r>
              <a:rPr lang="de-DE" i="1" dirty="0" smtClean="0"/>
              <a:t> </a:t>
            </a:r>
            <a:r>
              <a:rPr lang="de-DE" i="1" dirty="0" err="1" smtClean="0"/>
              <a:t>métallique</a:t>
            </a:r>
            <a:r>
              <a:rPr lang="de-DE" i="1" dirty="0" smtClean="0"/>
              <a:t>, </a:t>
            </a:r>
            <a:r>
              <a:rPr lang="de-DE" i="1" dirty="0" err="1" smtClean="0"/>
              <a:t>Girardon</a:t>
            </a:r>
            <a:endParaRPr lang="de-DE" i="1" dirty="0" smtClean="0"/>
          </a:p>
          <a:p>
            <a:pPr marL="0" indent="0">
              <a:buNone/>
            </a:pPr>
            <a:r>
              <a:rPr lang="de-DE" dirty="0" smtClean="0"/>
              <a:t>27.01. Spanischer Erbfolgekrieg, Nachfolgeregelung, Tod</a:t>
            </a:r>
          </a:p>
          <a:p>
            <a:pPr marL="0" indent="0">
              <a:buNone/>
            </a:pPr>
            <a:r>
              <a:rPr lang="de-DE" dirty="0" smtClean="0"/>
              <a:t>03.02. Nachleben</a:t>
            </a:r>
          </a:p>
          <a:p>
            <a:pPr marL="0" indent="0">
              <a:buNone/>
            </a:pPr>
            <a:r>
              <a:rPr lang="de-DE" dirty="0" smtClean="0"/>
              <a:t>10.02. Klausur (für jene, deren Studienordnung sie noch verlangt)</a:t>
            </a:r>
            <a:endParaRPr lang="de-DE" b="1" dirty="0" smtClean="0"/>
          </a:p>
          <a:p>
            <a:endParaRPr lang="de-DE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BDA323-2ED2-4622-A011-4C314203345F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661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b="1" dirty="0" smtClean="0"/>
              <a:t>     Frankreich bis in die Mitte des 17. Jahrhunderts </a:t>
            </a:r>
            <a:r>
              <a:rPr lang="de-DE" b="1" dirty="0"/>
              <a:t/>
            </a:r>
            <a:br>
              <a:rPr lang="de-DE" b="1" dirty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86247" y="1184742"/>
            <a:ext cx="11441295" cy="561362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e-DE" b="1" dirty="0" smtClean="0"/>
              <a:t>weitere Literatur (und Bildquellen)</a:t>
            </a:r>
          </a:p>
          <a:p>
            <a:pPr marL="0" indent="0">
              <a:buNone/>
            </a:pPr>
            <a:endParaRPr lang="de-DE" b="1" dirty="0" smtClean="0"/>
          </a:p>
          <a:p>
            <a:r>
              <a:rPr lang="fr-FR" dirty="0" smtClean="0"/>
              <a:t>Roland </a:t>
            </a:r>
            <a:r>
              <a:rPr lang="fr-FR" dirty="0" err="1" smtClean="0"/>
              <a:t>Mousnier</a:t>
            </a:r>
            <a:r>
              <a:rPr lang="fr-FR" dirty="0" smtClean="0"/>
              <a:t>: Les institutions de la France sous la monarchie absolue: Presses universitaires de France, 1. </a:t>
            </a:r>
            <a:r>
              <a:rPr lang="fr-FR" dirty="0" err="1" smtClean="0"/>
              <a:t>Aufl</a:t>
            </a:r>
            <a:r>
              <a:rPr lang="fr-FR" dirty="0" smtClean="0"/>
              <a:t>. 1974 </a:t>
            </a:r>
          </a:p>
          <a:p>
            <a:r>
              <a:rPr lang="fr-FR" dirty="0" smtClean="0"/>
              <a:t>Lucien </a:t>
            </a:r>
            <a:r>
              <a:rPr lang="fr-FR" dirty="0" err="1" smtClean="0"/>
              <a:t>Bély</a:t>
            </a:r>
            <a:r>
              <a:rPr lang="fr-FR" dirty="0" smtClean="0"/>
              <a:t>: Dictionnaire de l’Ancien Régime: </a:t>
            </a:r>
            <a:r>
              <a:rPr lang="fr-FR" dirty="0"/>
              <a:t>Presses universitaires de </a:t>
            </a:r>
            <a:r>
              <a:rPr lang="fr-FR" dirty="0" smtClean="0"/>
              <a:t>France, 1. </a:t>
            </a:r>
            <a:r>
              <a:rPr lang="fr-FR" dirty="0" err="1" smtClean="0"/>
              <a:t>Aufl</a:t>
            </a:r>
            <a:r>
              <a:rPr lang="fr-FR" dirty="0" smtClean="0"/>
              <a:t>. 1996</a:t>
            </a:r>
          </a:p>
          <a:p>
            <a:endParaRPr lang="fr-FR" dirty="0" smtClean="0"/>
          </a:p>
          <a:p>
            <a:r>
              <a:rPr lang="fr-FR" dirty="0" smtClean="0"/>
              <a:t>Philippe Hamon: Les renaissances 1453-1559 (</a:t>
            </a:r>
            <a:r>
              <a:rPr lang="fr-FR" b="1" dirty="0" smtClean="0"/>
              <a:t>Histoire de France</a:t>
            </a:r>
            <a:r>
              <a:rPr lang="fr-FR" dirty="0" smtClean="0"/>
              <a:t>, </a:t>
            </a:r>
            <a:r>
              <a:rPr lang="fr-FR" dirty="0" err="1" smtClean="0"/>
              <a:t>dir</a:t>
            </a:r>
            <a:r>
              <a:rPr lang="fr-FR" dirty="0" smtClean="0"/>
              <a:t>. J. Cornette): Belin, 1. </a:t>
            </a:r>
            <a:r>
              <a:rPr lang="fr-FR" dirty="0" err="1" smtClean="0"/>
              <a:t>Aufl</a:t>
            </a:r>
            <a:r>
              <a:rPr lang="fr-FR" dirty="0" smtClean="0"/>
              <a:t>. 2009</a:t>
            </a:r>
          </a:p>
          <a:p>
            <a:r>
              <a:rPr lang="fr-FR" dirty="0" smtClean="0"/>
              <a:t>Nicolas Le Roux: Les guerres de religion 1559-1629 </a:t>
            </a:r>
            <a:r>
              <a:rPr lang="fr-FR" dirty="0"/>
              <a:t>(</a:t>
            </a:r>
            <a:r>
              <a:rPr lang="fr-FR" b="1" dirty="0"/>
              <a:t>Histoire de France</a:t>
            </a:r>
            <a:r>
              <a:rPr lang="fr-FR" dirty="0"/>
              <a:t>, </a:t>
            </a:r>
            <a:r>
              <a:rPr lang="fr-FR" dirty="0" err="1"/>
              <a:t>dir</a:t>
            </a:r>
            <a:r>
              <a:rPr lang="fr-FR" dirty="0"/>
              <a:t>. J. Cornette)</a:t>
            </a:r>
            <a:r>
              <a:rPr lang="fr-FR" dirty="0" smtClean="0"/>
              <a:t>: Belin, 1. </a:t>
            </a:r>
            <a:r>
              <a:rPr lang="fr-FR" dirty="0" err="1" smtClean="0"/>
              <a:t>Aufl</a:t>
            </a:r>
            <a:r>
              <a:rPr lang="fr-FR" dirty="0" smtClean="0"/>
              <a:t>. 2009</a:t>
            </a:r>
          </a:p>
          <a:p>
            <a:r>
              <a:rPr lang="fr-FR" dirty="0" smtClean="0"/>
              <a:t>Hervé </a:t>
            </a:r>
            <a:r>
              <a:rPr lang="fr-FR" dirty="0" err="1" smtClean="0"/>
              <a:t>Drévillon</a:t>
            </a:r>
            <a:r>
              <a:rPr lang="fr-FR" dirty="0" smtClean="0"/>
              <a:t>: Les rois absolus 1629-1715 (</a:t>
            </a:r>
            <a:r>
              <a:rPr lang="fr-FR" b="1" dirty="0" smtClean="0"/>
              <a:t>Histoire </a:t>
            </a:r>
            <a:r>
              <a:rPr lang="fr-FR" b="1" dirty="0"/>
              <a:t>de France</a:t>
            </a:r>
            <a:r>
              <a:rPr lang="fr-FR" dirty="0"/>
              <a:t>, </a:t>
            </a:r>
            <a:r>
              <a:rPr lang="fr-FR" dirty="0" err="1"/>
              <a:t>dir</a:t>
            </a:r>
            <a:r>
              <a:rPr lang="fr-FR" dirty="0"/>
              <a:t>. J. Cornette): Belin, 1. </a:t>
            </a:r>
            <a:r>
              <a:rPr lang="fr-FR" dirty="0" err="1"/>
              <a:t>Aufl</a:t>
            </a:r>
            <a:r>
              <a:rPr lang="fr-FR" dirty="0"/>
              <a:t>. </a:t>
            </a:r>
            <a:r>
              <a:rPr lang="fr-FR" dirty="0" smtClean="0"/>
              <a:t>2011</a:t>
            </a:r>
          </a:p>
          <a:p>
            <a:endParaRPr lang="fr-FR" dirty="0" smtClean="0"/>
          </a:p>
          <a:p>
            <a:r>
              <a:rPr lang="fr-FR" dirty="0" smtClean="0"/>
              <a:t>Jean-Christian </a:t>
            </a:r>
            <a:r>
              <a:rPr lang="fr-FR" dirty="0" err="1" smtClean="0"/>
              <a:t>Petitfils</a:t>
            </a:r>
            <a:r>
              <a:rPr lang="fr-FR" dirty="0" smtClean="0"/>
              <a:t>: Louis XIII: Perrin, 1. </a:t>
            </a:r>
            <a:r>
              <a:rPr lang="fr-FR" dirty="0" err="1" smtClean="0"/>
              <a:t>Aufl</a:t>
            </a:r>
            <a:r>
              <a:rPr lang="fr-FR" dirty="0" smtClean="0"/>
              <a:t>. 2008  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815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1"/>
            <a:ext cx="10523220" cy="655319"/>
          </a:xfrm>
        </p:spPr>
        <p:txBody>
          <a:bodyPr>
            <a:normAutofit/>
          </a:bodyPr>
          <a:lstStyle/>
          <a:p>
            <a:r>
              <a:rPr lang="de-DE" sz="3600" b="1" dirty="0" smtClean="0"/>
              <a:t>Warum wichtig?</a:t>
            </a:r>
            <a:endParaRPr lang="de-DE" sz="36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723900"/>
            <a:ext cx="12192000" cy="6027419"/>
          </a:xfrm>
        </p:spPr>
        <p:txBody>
          <a:bodyPr/>
          <a:lstStyle/>
          <a:p>
            <a:r>
              <a:rPr lang="de-DE" b="1" dirty="0" smtClean="0"/>
              <a:t>Zentrale Position in der Frühen Neuzeit</a:t>
            </a:r>
          </a:p>
          <a:p>
            <a:pPr lvl="1"/>
            <a:r>
              <a:rPr lang="de-DE" b="1" dirty="0" smtClean="0"/>
              <a:t>Frühe Neuzeit</a:t>
            </a:r>
          </a:p>
          <a:p>
            <a:pPr lvl="2"/>
            <a:r>
              <a:rPr lang="de-DE" b="1" dirty="0" smtClean="0"/>
              <a:t>Funktionale Differenzierung</a:t>
            </a:r>
          </a:p>
          <a:p>
            <a:pPr lvl="2"/>
            <a:r>
              <a:rPr lang="de-DE" b="1" dirty="0" smtClean="0"/>
              <a:t>Korporation </a:t>
            </a:r>
            <a:r>
              <a:rPr lang="de-DE" b="1" dirty="0"/>
              <a:t>&gt; Organisation</a:t>
            </a:r>
          </a:p>
          <a:p>
            <a:pPr lvl="2"/>
            <a:r>
              <a:rPr lang="de-DE" b="1" dirty="0" smtClean="0"/>
              <a:t>Medien: Transformation des medialen Substrats sozialer Reproduktion (Kontingenzerfahrung)</a:t>
            </a:r>
          </a:p>
          <a:p>
            <a:pPr lvl="2"/>
            <a:r>
              <a:rPr lang="de-DE" b="1" dirty="0" smtClean="0"/>
              <a:t>Transformation von Technologien &gt; Protoindustrialisierung; Agrar- &gt; Industriegesellschaft</a:t>
            </a:r>
          </a:p>
          <a:p>
            <a:pPr lvl="2"/>
            <a:r>
              <a:rPr lang="de-DE" b="1" dirty="0" smtClean="0"/>
              <a:t>Verstärkung der Internationalisierung, Globalisierung </a:t>
            </a:r>
          </a:p>
          <a:p>
            <a:pPr lvl="2"/>
            <a:endParaRPr lang="de-DE" b="1" dirty="0" smtClean="0"/>
          </a:p>
          <a:p>
            <a:pPr lvl="1"/>
            <a:r>
              <a:rPr lang="de-DE" b="1" dirty="0" smtClean="0"/>
              <a:t>Ludwig XIV.</a:t>
            </a:r>
          </a:p>
          <a:p>
            <a:pPr lvl="2"/>
            <a:r>
              <a:rPr lang="de-DE" b="1" dirty="0" smtClean="0"/>
              <a:t>Politik &lt;&gt; Religion &lt;&gt; Wirtschaft &lt;&gt; Wissenschaft &lt;&gt; Kunst </a:t>
            </a:r>
          </a:p>
          <a:p>
            <a:pPr lvl="2"/>
            <a:r>
              <a:rPr lang="de-DE" b="1" dirty="0" smtClean="0"/>
              <a:t>Stände/Adel &gt; „absolute Monarchie“ (str.), Staatsausbau, Religionspolitik (Conseil de </a:t>
            </a:r>
            <a:r>
              <a:rPr lang="de-DE" b="1" dirty="0" err="1" smtClean="0"/>
              <a:t>Conscience</a:t>
            </a:r>
            <a:r>
              <a:rPr lang="de-DE" b="1" dirty="0" smtClean="0"/>
              <a:t>), Wirtschaftspolitik (Conseil, Bureau de Commerce, CCs), Akademien, Adelspolitik, „Biopolitik“   </a:t>
            </a:r>
          </a:p>
          <a:p>
            <a:pPr lvl="2"/>
            <a:r>
              <a:rPr lang="de-DE" b="1" dirty="0" smtClean="0"/>
              <a:t>Kunst/Repräsentation Medienvielfalt; Buchdruck, Akte, </a:t>
            </a:r>
            <a:r>
              <a:rPr lang="de-DE" b="1" dirty="0" err="1" smtClean="0"/>
              <a:t>Registre</a:t>
            </a:r>
            <a:r>
              <a:rPr lang="de-DE" b="1" dirty="0" smtClean="0"/>
              <a:t> etc. </a:t>
            </a:r>
          </a:p>
          <a:p>
            <a:pPr lvl="2"/>
            <a:r>
              <a:rPr lang="de-DE" b="1" dirty="0" smtClean="0"/>
              <a:t>Metallurgie, Logistik/Festungsbau, Kanalbau, Hydrographie (Fournier)</a:t>
            </a:r>
          </a:p>
          <a:p>
            <a:pPr lvl="2"/>
            <a:r>
              <a:rPr lang="de-DE" b="1" dirty="0" smtClean="0"/>
              <a:t>Kolonien (v.a. Nordamerika), Handelsgesellschaften, Aufstieg der Hafenstädte, Konsulate  </a:t>
            </a:r>
          </a:p>
          <a:p>
            <a:pPr lvl="1"/>
            <a:endParaRPr lang="de-DE" dirty="0" smtClean="0"/>
          </a:p>
          <a:p>
            <a:pPr lvl="2"/>
            <a:endParaRPr lang="de-DE" dirty="0" smtClean="0"/>
          </a:p>
          <a:p>
            <a:pPr lvl="3"/>
            <a:endParaRPr lang="de-DE" dirty="0" smtClean="0"/>
          </a:p>
          <a:p>
            <a:pPr lvl="2"/>
            <a:endParaRPr lang="de-DE" dirty="0" smtClean="0"/>
          </a:p>
          <a:p>
            <a:pPr lvl="2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6179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de-DE" sz="3600" b="1" dirty="0" smtClean="0"/>
              <a:t> Frankreich bis in die Mitte des 17. Jahrhunderts </a:t>
            </a:r>
            <a:r>
              <a:rPr lang="de-DE" b="1" dirty="0"/>
              <a:t/>
            </a:r>
            <a:br>
              <a:rPr lang="de-DE" b="1" dirty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4820" y="1074420"/>
            <a:ext cx="11308079" cy="570738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 smtClean="0"/>
              <a:t>Vormoderne Staatlichkeit </a:t>
            </a:r>
          </a:p>
          <a:p>
            <a:pPr marL="514350" indent="-514350">
              <a:buFont typeface="+mj-lt"/>
              <a:buAutoNum type="arabicPeriod"/>
            </a:pPr>
            <a:r>
              <a:rPr lang="de-DE" b="1" dirty="0" smtClean="0"/>
              <a:t>Dynastie und Territorium</a:t>
            </a:r>
          </a:p>
          <a:p>
            <a:pPr marL="514350" indent="-514350">
              <a:buFont typeface="+mj-lt"/>
              <a:buAutoNum type="arabicPeriod"/>
            </a:pPr>
            <a:r>
              <a:rPr lang="de-DE" b="1" dirty="0" smtClean="0"/>
              <a:t>Oberschichten und Funktionseliten</a:t>
            </a:r>
          </a:p>
          <a:p>
            <a:pPr marL="514350" indent="-514350">
              <a:buFont typeface="+mj-lt"/>
              <a:buAutoNum type="arabicPeriod"/>
            </a:pPr>
            <a:r>
              <a:rPr lang="de-DE" b="1" dirty="0" smtClean="0"/>
              <a:t>Steuersystem </a:t>
            </a:r>
          </a:p>
          <a:p>
            <a:pPr marL="514350" indent="-514350">
              <a:buFont typeface="+mj-lt"/>
              <a:buAutoNum type="arabicPeriod"/>
            </a:pPr>
            <a:r>
              <a:rPr lang="de-DE" b="1" dirty="0" smtClean="0"/>
              <a:t>Religionskriege</a:t>
            </a:r>
          </a:p>
          <a:p>
            <a:pPr marL="0" indent="0">
              <a:buNone/>
            </a:pPr>
            <a:endParaRPr lang="de-DE" b="1" dirty="0" smtClean="0"/>
          </a:p>
          <a:p>
            <a:pPr marL="0" indent="0">
              <a:buNone/>
            </a:pPr>
            <a:r>
              <a:rPr lang="de-DE" b="1" dirty="0" smtClean="0"/>
              <a:t>Bourbonen</a:t>
            </a:r>
          </a:p>
          <a:p>
            <a:pPr marL="514350" indent="-514350">
              <a:buFont typeface="+mj-lt"/>
              <a:buAutoNum type="arabicPeriod"/>
            </a:pPr>
            <a:r>
              <a:rPr lang="de-DE" b="1" dirty="0" smtClean="0"/>
              <a:t>Dynastiewechsel und das Edikt von Nantes </a:t>
            </a:r>
          </a:p>
          <a:p>
            <a:pPr marL="514350" indent="-514350">
              <a:buFont typeface="+mj-lt"/>
              <a:buAutoNum type="arabicPeriod"/>
            </a:pPr>
            <a:r>
              <a:rPr lang="de-DE" b="1" dirty="0" smtClean="0"/>
              <a:t>Regentschaft </a:t>
            </a:r>
          </a:p>
          <a:p>
            <a:pPr marL="514350" indent="-514350">
              <a:buFont typeface="+mj-lt"/>
              <a:buAutoNum type="arabicPeriod"/>
            </a:pPr>
            <a:r>
              <a:rPr lang="de-DE" b="1" dirty="0" smtClean="0"/>
              <a:t>Ludwig XIII. und Richelieu</a:t>
            </a:r>
          </a:p>
          <a:p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1244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16493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b="1" dirty="0" smtClean="0"/>
              <a:t>     Frankreich </a:t>
            </a:r>
            <a:r>
              <a:rPr lang="de-DE" sz="3600" b="1" dirty="0"/>
              <a:t>in der ersten Hälfte des 17. Jahrhunderts </a:t>
            </a:r>
            <a:r>
              <a:rPr lang="de-DE" b="1" dirty="0"/>
              <a:t/>
            </a:r>
            <a:br>
              <a:rPr lang="de-DE" b="1" dirty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b="1" dirty="0" smtClean="0"/>
              <a:t>Vormoderne Staatlichkeit</a:t>
            </a:r>
          </a:p>
          <a:p>
            <a:r>
              <a:rPr lang="de-DE" dirty="0" smtClean="0"/>
              <a:t>Dynastie und Territorium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9401" y="1146607"/>
            <a:ext cx="4822599" cy="5709374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7" y="3827780"/>
            <a:ext cx="7282467" cy="2349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49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16493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b="1" dirty="0" smtClean="0"/>
              <a:t>     Frankreich </a:t>
            </a:r>
            <a:r>
              <a:rPr lang="de-DE" sz="3600" b="1" dirty="0"/>
              <a:t>in der ersten Hälfte des 17. Jahrhunderts </a:t>
            </a:r>
            <a:r>
              <a:rPr lang="de-DE" b="1" dirty="0"/>
              <a:t/>
            </a:r>
            <a:br>
              <a:rPr lang="de-DE" b="1" dirty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109410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de-DE" b="1" dirty="0" smtClean="0"/>
              <a:t>Vormoderne Staatlichkeit</a:t>
            </a:r>
          </a:p>
          <a:p>
            <a:r>
              <a:rPr lang="de-DE" dirty="0" smtClean="0"/>
              <a:t>Dynastie und Territorium</a:t>
            </a:r>
            <a:endParaRPr lang="de-DE" dirty="0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299" y="983916"/>
            <a:ext cx="7402360" cy="5767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522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b="1" dirty="0" smtClean="0"/>
              <a:t>     Frankreich bis in die Mitte des 17. Jahrhunderts </a:t>
            </a:r>
            <a:r>
              <a:rPr lang="de-DE" b="1" dirty="0"/>
              <a:t/>
            </a:r>
            <a:br>
              <a:rPr lang="de-DE" b="1" dirty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199" y="1641354"/>
            <a:ext cx="10889343" cy="49939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 smtClean="0"/>
              <a:t>Vormoderne Staatlichkeit </a:t>
            </a:r>
          </a:p>
          <a:p>
            <a:r>
              <a:rPr lang="de-DE" dirty="0" smtClean="0"/>
              <a:t>Dynastie und Territorium</a:t>
            </a:r>
          </a:p>
          <a:p>
            <a:pPr marL="0" indent="0">
              <a:buNone/>
            </a:pPr>
            <a:endParaRPr lang="de-DE" b="1" dirty="0" smtClean="0"/>
          </a:p>
          <a:p>
            <a:endParaRPr lang="de-DE" dirty="0" smtClean="0"/>
          </a:p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8701" y="1205306"/>
            <a:ext cx="5463299" cy="5652694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05" y="4991100"/>
            <a:ext cx="7446537" cy="175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34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765054"/>
            <a:ext cx="10889343" cy="49939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 smtClean="0"/>
              <a:t>Vormoderne </a:t>
            </a:r>
          </a:p>
          <a:p>
            <a:pPr marL="0" indent="0">
              <a:buNone/>
            </a:pPr>
            <a:r>
              <a:rPr lang="de-DE" b="1" dirty="0" smtClean="0"/>
              <a:t>Staatlichkeit </a:t>
            </a:r>
          </a:p>
          <a:p>
            <a:pPr marL="0" indent="0">
              <a:buNone/>
            </a:pPr>
            <a:r>
              <a:rPr lang="de-DE" dirty="0" smtClean="0"/>
              <a:t>Dynastie und </a:t>
            </a:r>
          </a:p>
          <a:p>
            <a:pPr marL="0" indent="0">
              <a:buNone/>
            </a:pPr>
            <a:r>
              <a:rPr lang="de-DE" dirty="0" smtClean="0"/>
              <a:t>Territorium</a:t>
            </a:r>
          </a:p>
          <a:p>
            <a:endParaRPr lang="de-DE" dirty="0" smtClean="0"/>
          </a:p>
          <a:p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1" y="-12757"/>
            <a:ext cx="5059680" cy="687075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2841" y="-7608"/>
            <a:ext cx="4941391" cy="6865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9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b="1" dirty="0" smtClean="0"/>
              <a:t>Frankreich bis in die Mitte des 17. Jahrhunderts </a:t>
            </a:r>
            <a:r>
              <a:rPr lang="de-DE" b="1" dirty="0"/>
              <a:t/>
            </a:r>
            <a:br>
              <a:rPr lang="de-DE" b="1" dirty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7825" y="922304"/>
            <a:ext cx="6353150" cy="4993907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 smtClean="0"/>
              <a:t>Vormoderne Staatlichkeit </a:t>
            </a:r>
          </a:p>
          <a:p>
            <a:r>
              <a:rPr lang="de-DE" dirty="0" smtClean="0"/>
              <a:t>Oberschichten und Funktionseliten </a:t>
            </a:r>
          </a:p>
          <a:p>
            <a:r>
              <a:rPr lang="de-DE" dirty="0" err="1" smtClean="0"/>
              <a:t>noblesse</a:t>
            </a:r>
            <a:r>
              <a:rPr lang="de-DE" dirty="0" smtClean="0"/>
              <a:t> </a:t>
            </a:r>
            <a:r>
              <a:rPr lang="de-DE" dirty="0" err="1" smtClean="0"/>
              <a:t>d‘épée</a:t>
            </a:r>
            <a:r>
              <a:rPr lang="de-DE" dirty="0" smtClean="0"/>
              <a:t> (Militär/Diplomatie), </a:t>
            </a:r>
            <a:r>
              <a:rPr lang="de-DE" dirty="0" err="1" smtClean="0"/>
              <a:t>noblesse</a:t>
            </a:r>
            <a:r>
              <a:rPr lang="de-DE" dirty="0" smtClean="0"/>
              <a:t> de </a:t>
            </a:r>
            <a:r>
              <a:rPr lang="de-DE" dirty="0" err="1" smtClean="0"/>
              <a:t>robe</a:t>
            </a:r>
            <a:r>
              <a:rPr lang="de-DE" dirty="0" smtClean="0"/>
              <a:t> (Gerichte, Finanzen)</a:t>
            </a:r>
          </a:p>
          <a:p>
            <a:r>
              <a:rPr lang="de-DE" dirty="0" smtClean="0"/>
              <a:t>Gerichtshöfe</a:t>
            </a:r>
          </a:p>
          <a:p>
            <a:pPr lvl="1"/>
            <a:r>
              <a:rPr lang="de-DE" dirty="0" err="1" smtClean="0"/>
              <a:t>Parlement</a:t>
            </a:r>
            <a:r>
              <a:rPr lang="de-DE" dirty="0" smtClean="0"/>
              <a:t> (seit 13. Jhdt.), Juristen, </a:t>
            </a:r>
            <a:r>
              <a:rPr lang="de-DE" i="1" dirty="0" err="1" smtClean="0"/>
              <a:t>officiers</a:t>
            </a:r>
            <a:r>
              <a:rPr lang="de-DE" dirty="0" smtClean="0"/>
              <a:t>, Eigentümer ihrer Chargen, seit 1644 verleiht die Charge Adelsstatus</a:t>
            </a:r>
          </a:p>
          <a:p>
            <a:pPr lvl="1"/>
            <a:r>
              <a:rPr lang="de-DE" dirty="0" err="1" smtClean="0"/>
              <a:t>Présidial</a:t>
            </a:r>
            <a:r>
              <a:rPr lang="de-DE" dirty="0" smtClean="0"/>
              <a:t> (seit 1552)  </a:t>
            </a:r>
          </a:p>
          <a:p>
            <a:pPr marL="0" indent="0">
              <a:buNone/>
            </a:pPr>
            <a:endParaRPr lang="de-DE" b="1" dirty="0" smtClean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9575" y="829173"/>
            <a:ext cx="5542425" cy="6028827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11250"/>
            <a:ext cx="7078980" cy="2046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31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76106"/>
            <a:ext cx="6637020" cy="641613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 smtClean="0"/>
              <a:t>Vormoderne Staatlichkeit </a:t>
            </a:r>
          </a:p>
          <a:p>
            <a:r>
              <a:rPr lang="de-DE" sz="3200" b="1" dirty="0" smtClean="0"/>
              <a:t>Steuersystem </a:t>
            </a:r>
          </a:p>
          <a:p>
            <a:pPr lvl="1"/>
            <a:r>
              <a:rPr lang="de-DE" sz="2800" b="1" dirty="0" err="1" smtClean="0"/>
              <a:t>Pays</a:t>
            </a:r>
            <a:r>
              <a:rPr lang="de-DE" sz="2800" b="1" dirty="0" smtClean="0"/>
              <a:t> </a:t>
            </a:r>
            <a:r>
              <a:rPr lang="fr-FR" sz="2800" b="1" dirty="0" smtClean="0"/>
              <a:t>d’élection (</a:t>
            </a:r>
            <a:r>
              <a:rPr lang="fr-FR" sz="2800" b="1" dirty="0" err="1" smtClean="0"/>
              <a:t>kgl</a:t>
            </a:r>
            <a:r>
              <a:rPr lang="fr-FR" sz="2800" b="1" dirty="0" smtClean="0"/>
              <a:t>. Intendant und « </a:t>
            </a:r>
            <a:r>
              <a:rPr lang="fr-FR" sz="2800" b="1" dirty="0" err="1" smtClean="0"/>
              <a:t>elus</a:t>
            </a:r>
            <a:r>
              <a:rPr lang="fr-FR" sz="2800" b="1" dirty="0" smtClean="0"/>
              <a:t> »)</a:t>
            </a:r>
          </a:p>
          <a:p>
            <a:pPr lvl="1"/>
            <a:endParaRPr lang="fr-FR" sz="2800" b="1" dirty="0" smtClean="0"/>
          </a:p>
          <a:p>
            <a:pPr lvl="1"/>
            <a:r>
              <a:rPr lang="de-DE" sz="2800" b="1" dirty="0" err="1" smtClean="0"/>
              <a:t>Pays</a:t>
            </a:r>
            <a:r>
              <a:rPr lang="de-DE" sz="2800" b="1" dirty="0" smtClean="0"/>
              <a:t> </a:t>
            </a:r>
            <a:r>
              <a:rPr lang="fr-FR" sz="2800" b="1" dirty="0" smtClean="0"/>
              <a:t>d’états (</a:t>
            </a:r>
            <a:r>
              <a:rPr lang="fr-FR" sz="2800" b="1" dirty="0" err="1" smtClean="0"/>
              <a:t>Stände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und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kgl</a:t>
            </a:r>
            <a:r>
              <a:rPr lang="fr-FR" sz="2800" b="1" dirty="0" smtClean="0"/>
              <a:t>. Intendant / </a:t>
            </a:r>
            <a:r>
              <a:rPr lang="fr-FR" sz="2800" b="1" dirty="0" err="1" smtClean="0"/>
              <a:t>Kommissar</a:t>
            </a:r>
            <a:r>
              <a:rPr lang="fr-FR" sz="2800" b="1" dirty="0" smtClean="0"/>
              <a:t>: </a:t>
            </a:r>
            <a:r>
              <a:rPr lang="fr-FR" sz="2800" b="1" dirty="0" err="1" smtClean="0"/>
              <a:t>z.B</a:t>
            </a:r>
            <a:r>
              <a:rPr lang="fr-FR" sz="2800" b="1" dirty="0" smtClean="0"/>
              <a:t>. Bretagne, Bourgogne) </a:t>
            </a:r>
          </a:p>
          <a:p>
            <a:pPr lvl="1"/>
            <a:endParaRPr lang="fr-FR" sz="2800" b="1" dirty="0" smtClean="0"/>
          </a:p>
          <a:p>
            <a:pPr lvl="1"/>
            <a:r>
              <a:rPr lang="fr-FR" sz="2800" b="1" dirty="0" smtClean="0"/>
              <a:t>Pays d’imposition (kgl. Intendant </a:t>
            </a:r>
            <a:r>
              <a:rPr lang="fr-FR" sz="2800" b="1" dirty="0" err="1" smtClean="0"/>
              <a:t>ohne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ständische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Mitwirkung</a:t>
            </a:r>
            <a:r>
              <a:rPr lang="fr-FR" sz="2800" b="1" dirty="0" smtClean="0"/>
              <a:t>: </a:t>
            </a:r>
            <a:r>
              <a:rPr lang="fr-FR" sz="2800" b="1" dirty="0" err="1" smtClean="0"/>
              <a:t>Elsass</a:t>
            </a:r>
            <a:r>
              <a:rPr lang="fr-FR" sz="2800" b="1" dirty="0" smtClean="0"/>
              <a:t>)</a:t>
            </a:r>
          </a:p>
          <a:p>
            <a:pPr lvl="1"/>
            <a:endParaRPr lang="fr-FR" sz="2800" b="1" dirty="0" smtClean="0"/>
          </a:p>
          <a:p>
            <a:pPr marL="457200" lvl="1" indent="0">
              <a:buNone/>
            </a:pPr>
            <a:endParaRPr lang="fr-FR" dirty="0"/>
          </a:p>
          <a:p>
            <a:pPr lvl="1"/>
            <a:endParaRPr lang="fr-FR" dirty="0" smtClean="0"/>
          </a:p>
          <a:p>
            <a:pPr lvl="1"/>
            <a:endParaRPr lang="de-DE" dirty="0" smtClean="0"/>
          </a:p>
          <a:p>
            <a:pPr marL="0" indent="0">
              <a:buNone/>
            </a:pPr>
            <a:endParaRPr lang="de-DE" b="1" dirty="0" smtClean="0"/>
          </a:p>
          <a:p>
            <a:pPr marL="0" indent="0">
              <a:buNone/>
            </a:pPr>
            <a:endParaRPr lang="de-DE" dirty="0" smtClean="0"/>
          </a:p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900" y="0"/>
            <a:ext cx="5372100" cy="688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92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38006"/>
            <a:ext cx="7078980" cy="681999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e-DE" sz="3200" b="1" dirty="0" smtClean="0"/>
              <a:t>Vormoderne Staatlichkeit </a:t>
            </a:r>
          </a:p>
          <a:p>
            <a:r>
              <a:rPr lang="fr-FR" sz="3200" b="1" dirty="0" smtClean="0"/>
              <a:t>« Taille » </a:t>
            </a:r>
            <a:r>
              <a:rPr lang="fr-FR" sz="3200" dirty="0" smtClean="0"/>
              <a:t>seit 1439 K7: </a:t>
            </a:r>
            <a:r>
              <a:rPr lang="fr-FR" sz="3200" dirty="0" err="1" smtClean="0"/>
              <a:t>Festlegung</a:t>
            </a:r>
            <a:r>
              <a:rPr lang="fr-FR" sz="3200" dirty="0" smtClean="0"/>
              <a:t>: Kg.</a:t>
            </a:r>
            <a:endParaRPr lang="fr-FR" sz="3200" b="1" dirty="0" smtClean="0"/>
          </a:p>
          <a:p>
            <a:pPr lvl="1"/>
            <a:r>
              <a:rPr lang="fr-FR" sz="2800" b="1" dirty="0" smtClean="0"/>
              <a:t>Taille personnelle (</a:t>
            </a:r>
            <a:r>
              <a:rPr lang="fr-FR" sz="2800" b="1" dirty="0" err="1" smtClean="0"/>
              <a:t>v.a</a:t>
            </a:r>
            <a:r>
              <a:rPr lang="fr-FR" sz="2800" b="1" dirty="0" smtClean="0"/>
              <a:t>. pays d’élection): </a:t>
            </a:r>
            <a:r>
              <a:rPr lang="fr-FR" sz="2800" b="1" dirty="0" err="1" smtClean="0"/>
              <a:t>Kopfsteuer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auf</a:t>
            </a:r>
            <a:r>
              <a:rPr lang="fr-FR" sz="2800" b="1" dirty="0"/>
              <a:t> </a:t>
            </a:r>
            <a:r>
              <a:rPr lang="fr-FR" sz="2800" b="1" dirty="0" err="1" smtClean="0"/>
              <a:t>bürgerl</a:t>
            </a:r>
            <a:r>
              <a:rPr lang="fr-FR" sz="2800" b="1" dirty="0" smtClean="0"/>
              <a:t>. </a:t>
            </a:r>
            <a:r>
              <a:rPr lang="fr-FR" sz="2800" b="1" dirty="0" err="1" smtClean="0"/>
              <a:t>Familienoberhaupt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nach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Leistungsfähigkeit</a:t>
            </a:r>
            <a:r>
              <a:rPr lang="fr-FR" sz="2800" b="1" dirty="0" smtClean="0"/>
              <a:t> (</a:t>
            </a:r>
            <a:r>
              <a:rPr lang="fr-FR" sz="2800" b="1" dirty="0" err="1" smtClean="0"/>
              <a:t>nach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Feuerstelle</a:t>
            </a:r>
            <a:r>
              <a:rPr lang="fr-FR" sz="2800" b="1" dirty="0" smtClean="0"/>
              <a:t>)</a:t>
            </a:r>
          </a:p>
          <a:p>
            <a:pPr lvl="1"/>
            <a:r>
              <a:rPr lang="fr-FR" sz="2800" b="1" dirty="0" smtClean="0"/>
              <a:t>Taille réelle (</a:t>
            </a:r>
            <a:r>
              <a:rPr lang="fr-FR" sz="2800" b="1" dirty="0" err="1" smtClean="0"/>
              <a:t>v.a</a:t>
            </a:r>
            <a:r>
              <a:rPr lang="fr-FR" sz="2800" b="1" dirty="0" smtClean="0"/>
              <a:t>. pays d’état): </a:t>
            </a:r>
            <a:r>
              <a:rPr lang="fr-FR" sz="2800" b="1" dirty="0" err="1" smtClean="0"/>
              <a:t>Steuer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auf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nichtadeligen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Grund</a:t>
            </a:r>
            <a:endParaRPr lang="fr-FR" sz="2800" b="1" dirty="0" smtClean="0"/>
          </a:p>
          <a:p>
            <a:pPr lvl="1"/>
            <a:r>
              <a:rPr lang="fr-FR" sz="2800" b="1" dirty="0" err="1" smtClean="0"/>
              <a:t>Haftung</a:t>
            </a:r>
            <a:r>
              <a:rPr lang="fr-FR" sz="2800" b="1" dirty="0" smtClean="0"/>
              <a:t> des </a:t>
            </a:r>
            <a:r>
              <a:rPr lang="fr-FR" sz="2800" b="1" dirty="0" err="1" smtClean="0"/>
              <a:t>Dorfes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für</a:t>
            </a:r>
            <a:r>
              <a:rPr lang="fr-FR" sz="2800" b="1" dirty="0" smtClean="0"/>
              <a:t> den </a:t>
            </a:r>
            <a:r>
              <a:rPr lang="fr-FR" sz="2800" b="1" dirty="0" err="1" smtClean="0"/>
              <a:t>Steuerbetrag</a:t>
            </a:r>
            <a:endParaRPr lang="fr-FR" sz="2800" b="1" dirty="0" smtClean="0"/>
          </a:p>
          <a:p>
            <a:pPr lvl="1"/>
            <a:r>
              <a:rPr lang="fr-FR" sz="2800" b="1" dirty="0" err="1" smtClean="0"/>
              <a:t>Befreiungen</a:t>
            </a:r>
            <a:endParaRPr lang="fr-FR" sz="2800" b="1" dirty="0" smtClean="0"/>
          </a:p>
          <a:p>
            <a:pPr lvl="2"/>
            <a:r>
              <a:rPr lang="fr-FR" sz="2400" b="1" dirty="0" smtClean="0"/>
              <a:t>Adel (aber Pflicht für </a:t>
            </a:r>
            <a:r>
              <a:rPr lang="fr-FR" sz="2400" b="1" dirty="0" err="1" smtClean="0"/>
              <a:t>nichtadeligen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Grund</a:t>
            </a:r>
            <a:r>
              <a:rPr lang="fr-FR" sz="2400" b="1" dirty="0" smtClean="0"/>
              <a:t> in pays d’état), </a:t>
            </a:r>
            <a:r>
              <a:rPr lang="fr-FR" sz="2400" b="1" dirty="0" err="1" smtClean="0"/>
              <a:t>Klerus</a:t>
            </a:r>
            <a:endParaRPr lang="fr-FR" sz="2400" b="1" dirty="0" smtClean="0"/>
          </a:p>
          <a:p>
            <a:pPr lvl="2"/>
            <a:r>
              <a:rPr lang="fr-FR" sz="2400" b="1" dirty="0" err="1" smtClean="0"/>
              <a:t>Einige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Städte</a:t>
            </a:r>
            <a:r>
              <a:rPr lang="fr-FR" sz="2400" b="1" dirty="0" smtClean="0"/>
              <a:t>: </a:t>
            </a:r>
            <a:r>
              <a:rPr lang="fr-FR" sz="2400" b="1" dirty="0" err="1" smtClean="0"/>
              <a:t>z.B</a:t>
            </a:r>
            <a:r>
              <a:rPr lang="fr-FR" sz="2400" b="1" dirty="0" smtClean="0"/>
              <a:t>. Paris, Dieppe</a:t>
            </a:r>
          </a:p>
          <a:p>
            <a:pPr lvl="2"/>
            <a:r>
              <a:rPr lang="fr-FR" sz="2400" b="1" dirty="0" smtClean="0"/>
              <a:t>Bretagne</a:t>
            </a:r>
          </a:p>
          <a:p>
            <a:pPr lvl="2"/>
            <a:endParaRPr lang="fr-FR" sz="2400" b="1" dirty="0" smtClean="0"/>
          </a:p>
          <a:p>
            <a:r>
              <a:rPr lang="fr-FR" sz="3200" b="1" dirty="0" smtClean="0"/>
              <a:t>« Gabelle » </a:t>
            </a:r>
            <a:r>
              <a:rPr lang="fr-FR" sz="3200" b="1" dirty="0" err="1" smtClean="0"/>
              <a:t>Salzsteuer</a:t>
            </a:r>
            <a:endParaRPr lang="fr-FR" sz="3200" b="1" dirty="0" smtClean="0"/>
          </a:p>
          <a:p>
            <a:pPr lvl="2"/>
            <a:r>
              <a:rPr lang="fr-FR" sz="2400" b="1" dirty="0" smtClean="0"/>
              <a:t>pays </a:t>
            </a:r>
            <a:r>
              <a:rPr lang="fr-FR" sz="2400" b="1" dirty="0"/>
              <a:t>de grande </a:t>
            </a:r>
            <a:r>
              <a:rPr lang="fr-FR" sz="2400" b="1" dirty="0" smtClean="0"/>
              <a:t>gabelle (</a:t>
            </a:r>
            <a:r>
              <a:rPr lang="fr-FR" sz="2400" b="1" dirty="0" err="1" smtClean="0"/>
              <a:t>Abnahmezwang</a:t>
            </a:r>
            <a:r>
              <a:rPr lang="fr-FR" sz="2400" b="1" dirty="0" smtClean="0"/>
              <a:t>)</a:t>
            </a:r>
          </a:p>
          <a:p>
            <a:pPr lvl="2"/>
            <a:r>
              <a:rPr lang="fr-FR" sz="2400" b="1" dirty="0" smtClean="0"/>
              <a:t>pays </a:t>
            </a:r>
            <a:r>
              <a:rPr lang="fr-FR" sz="2400" b="1" dirty="0"/>
              <a:t>de petite </a:t>
            </a:r>
            <a:r>
              <a:rPr lang="fr-FR" sz="2400" b="1" dirty="0" smtClean="0"/>
              <a:t>gabelle (</a:t>
            </a:r>
            <a:r>
              <a:rPr lang="fr-FR" sz="2400" b="1" dirty="0" err="1" smtClean="0"/>
              <a:t>Steuer</a:t>
            </a:r>
            <a:r>
              <a:rPr lang="fr-FR" sz="2400" b="1" dirty="0" smtClean="0"/>
              <a:t>)</a:t>
            </a:r>
          </a:p>
          <a:p>
            <a:pPr lvl="2"/>
            <a:r>
              <a:rPr lang="fr-FR" sz="2400" b="1" dirty="0" smtClean="0"/>
              <a:t>pays </a:t>
            </a:r>
            <a:r>
              <a:rPr lang="fr-FR" sz="2400" b="1" dirty="0"/>
              <a:t>de </a:t>
            </a:r>
            <a:r>
              <a:rPr lang="fr-FR" sz="2400" b="1" dirty="0" smtClean="0"/>
              <a:t>salines </a:t>
            </a:r>
          </a:p>
          <a:p>
            <a:pPr lvl="2"/>
            <a:r>
              <a:rPr lang="fr-FR" sz="2400" b="1" dirty="0" smtClean="0"/>
              <a:t>pays rédimés (</a:t>
            </a:r>
            <a:r>
              <a:rPr lang="fr-FR" sz="2400" b="1" dirty="0" err="1" smtClean="0"/>
              <a:t>auf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ewig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Befreiung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gekauft</a:t>
            </a:r>
            <a:r>
              <a:rPr lang="fr-FR" sz="2400" b="1" dirty="0" smtClean="0"/>
              <a:t>)</a:t>
            </a:r>
          </a:p>
          <a:p>
            <a:pPr lvl="2"/>
            <a:r>
              <a:rPr lang="fr-FR" sz="2400" b="1" dirty="0" smtClean="0"/>
              <a:t>pays </a:t>
            </a:r>
            <a:r>
              <a:rPr lang="fr-FR" sz="2400" b="1" dirty="0"/>
              <a:t>de quart-bouillon </a:t>
            </a:r>
            <a:r>
              <a:rPr lang="fr-FR" sz="2400" b="1" dirty="0" smtClean="0"/>
              <a:t>(</a:t>
            </a:r>
            <a:r>
              <a:rPr lang="fr-FR" sz="2400" b="1" dirty="0" err="1" smtClean="0"/>
              <a:t>Herstellung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aus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Salzsänden</a:t>
            </a:r>
            <a:r>
              <a:rPr lang="fr-FR" sz="2400" b="1" dirty="0" smtClean="0"/>
              <a:t>: Teil der Normandie)</a:t>
            </a:r>
          </a:p>
          <a:p>
            <a:pPr lvl="2"/>
            <a:r>
              <a:rPr lang="fr-FR" sz="2400" b="1" dirty="0" smtClean="0"/>
              <a:t>pays francs (</a:t>
            </a:r>
            <a:r>
              <a:rPr lang="fr-FR" sz="2400" b="1" dirty="0" err="1" smtClean="0"/>
              <a:t>ohne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Steuer</a:t>
            </a:r>
            <a:r>
              <a:rPr lang="fr-FR" sz="2400" b="1" dirty="0" smtClean="0"/>
              <a:t>)</a:t>
            </a:r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de-DE" dirty="0" smtClean="0"/>
          </a:p>
          <a:p>
            <a:pPr marL="0" indent="0">
              <a:buNone/>
            </a:pPr>
            <a:endParaRPr lang="de-DE" b="1" dirty="0" smtClean="0"/>
          </a:p>
          <a:p>
            <a:pPr marL="0" indent="0">
              <a:buNone/>
            </a:pPr>
            <a:endParaRPr lang="de-DE" dirty="0" smtClean="0"/>
          </a:p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6100" y="74671"/>
            <a:ext cx="5295900" cy="678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40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0"/>
            <a:ext cx="7536180" cy="65608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sz="3200" b="1" dirty="0" smtClean="0"/>
              <a:t>Vormoderne Staatlichkeit </a:t>
            </a:r>
          </a:p>
          <a:p>
            <a:r>
              <a:rPr lang="fr-FR" sz="3200" dirty="0" smtClean="0"/>
              <a:t>« </a:t>
            </a:r>
            <a:r>
              <a:rPr lang="fr-FR" sz="3200" b="1" dirty="0" smtClean="0"/>
              <a:t>Paulette » (1604)</a:t>
            </a:r>
          </a:p>
          <a:p>
            <a:pPr marL="457200" lvl="1" indent="0">
              <a:buNone/>
            </a:pPr>
            <a:r>
              <a:rPr lang="fr-FR" sz="2800" b="1" dirty="0" smtClean="0"/>
              <a:t>1/60 des </a:t>
            </a:r>
            <a:r>
              <a:rPr lang="fr-FR" sz="2800" b="1" dirty="0" err="1" smtClean="0"/>
              <a:t>Jahreseinkommens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eines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käuflichen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Amtes</a:t>
            </a:r>
            <a:r>
              <a:rPr lang="fr-FR" sz="2800" b="1" dirty="0" smtClean="0"/>
              <a:t> (Charles </a:t>
            </a:r>
            <a:r>
              <a:rPr lang="fr-FR" sz="2800" b="1" dirty="0" err="1" smtClean="0"/>
              <a:t>Paulet</a:t>
            </a:r>
            <a:r>
              <a:rPr lang="fr-FR" sz="2800" b="1" dirty="0" smtClean="0"/>
              <a:t> und Sully) </a:t>
            </a:r>
            <a:br>
              <a:rPr lang="fr-FR" sz="2800" b="1" dirty="0" smtClean="0"/>
            </a:br>
            <a:endParaRPr lang="fr-FR" sz="2800" b="1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2800" b="1" dirty="0" smtClean="0"/>
              <a:t>de facto </a:t>
            </a:r>
            <a:r>
              <a:rPr lang="fr-FR" sz="2800" b="1" dirty="0" err="1" smtClean="0"/>
              <a:t>Erblichkeit</a:t>
            </a:r>
            <a:r>
              <a:rPr lang="fr-FR" sz="2800" b="1" dirty="0" smtClean="0"/>
              <a:t> der Ämter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2800" dirty="0" err="1" smtClean="0"/>
              <a:t>zuvor</a:t>
            </a:r>
            <a:r>
              <a:rPr lang="fr-FR" sz="2800" dirty="0" smtClean="0"/>
              <a:t>: </a:t>
            </a:r>
            <a:r>
              <a:rPr lang="fr-FR" sz="2800" dirty="0" err="1" smtClean="0"/>
              <a:t>Rückfall</a:t>
            </a:r>
            <a:r>
              <a:rPr lang="fr-FR" sz="2800" dirty="0" smtClean="0"/>
              <a:t> an König </a:t>
            </a:r>
            <a:r>
              <a:rPr lang="fr-FR" sz="2800" dirty="0" err="1" smtClean="0"/>
              <a:t>oder</a:t>
            </a:r>
            <a:r>
              <a:rPr lang="fr-FR" sz="2800" dirty="0" smtClean="0"/>
              <a:t> </a:t>
            </a:r>
            <a:r>
              <a:rPr lang="fr-FR" sz="2800" dirty="0" err="1" smtClean="0"/>
              <a:t>Sondersteuer</a:t>
            </a:r>
            <a:r>
              <a:rPr lang="fr-FR" sz="2800" dirty="0" smtClean="0"/>
              <a:t> (</a:t>
            </a:r>
            <a:r>
              <a:rPr lang="fr-FR" sz="2800" dirty="0" err="1" smtClean="0"/>
              <a:t>mindestens</a:t>
            </a:r>
            <a:r>
              <a:rPr lang="fr-FR" sz="2800" dirty="0" smtClean="0"/>
              <a:t> 40 Tage vor Tod) 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fr-FR" sz="2800" dirty="0" smtClean="0"/>
          </a:p>
          <a:p>
            <a:r>
              <a:rPr lang="de-DE" b="1" dirty="0" smtClean="0"/>
              <a:t>weitere Steuern (Wein) und Abgaben (Zölle), städt. Einfuhrzölle</a:t>
            </a:r>
          </a:p>
          <a:p>
            <a:r>
              <a:rPr lang="de-DE" b="1" dirty="0" smtClean="0"/>
              <a:t>Kirchenzehnt</a:t>
            </a:r>
          </a:p>
          <a:p>
            <a:endParaRPr lang="de-DE" b="1" dirty="0" smtClean="0"/>
          </a:p>
          <a:p>
            <a:pPr lvl="1"/>
            <a:r>
              <a:rPr lang="fr-FR" sz="2800" b="1" dirty="0">
                <a:solidFill>
                  <a:srgbClr val="00B0F0"/>
                </a:solidFill>
              </a:rPr>
              <a:t>&gt; </a:t>
            </a:r>
            <a:r>
              <a:rPr lang="fr-FR" sz="2800" b="1" dirty="0" err="1">
                <a:solidFill>
                  <a:srgbClr val="00B0F0"/>
                </a:solidFill>
              </a:rPr>
              <a:t>Verpachtungssystem</a:t>
            </a:r>
            <a:r>
              <a:rPr lang="fr-FR" sz="2800" dirty="0">
                <a:solidFill>
                  <a:srgbClr val="00B0F0"/>
                </a:solidFill>
              </a:rPr>
              <a:t>,</a:t>
            </a:r>
            <a:r>
              <a:rPr lang="fr-FR" sz="2800" b="1" dirty="0">
                <a:solidFill>
                  <a:srgbClr val="00B0F0"/>
                </a:solidFill>
              </a:rPr>
              <a:t> </a:t>
            </a:r>
            <a:r>
              <a:rPr lang="fr-FR" sz="2800" dirty="0">
                <a:solidFill>
                  <a:srgbClr val="00B0F0"/>
                </a:solidFill>
              </a:rPr>
              <a:t>1680 ferme générale</a:t>
            </a:r>
          </a:p>
          <a:p>
            <a:pPr lvl="1"/>
            <a:r>
              <a:rPr lang="fr-FR" sz="2800" dirty="0">
                <a:solidFill>
                  <a:srgbClr val="00B0F0"/>
                </a:solidFill>
              </a:rPr>
              <a:t>&gt; </a:t>
            </a:r>
            <a:r>
              <a:rPr lang="fr-FR" sz="2800" dirty="0" err="1">
                <a:solidFill>
                  <a:srgbClr val="00B0F0"/>
                </a:solidFill>
              </a:rPr>
              <a:t>Kopfsteuer</a:t>
            </a:r>
            <a:r>
              <a:rPr lang="fr-FR" sz="2800" dirty="0">
                <a:solidFill>
                  <a:srgbClr val="00B0F0"/>
                </a:solidFill>
              </a:rPr>
              <a:t> Capitation, </a:t>
            </a:r>
            <a:r>
              <a:rPr lang="fr-FR" sz="2800" dirty="0" err="1">
                <a:solidFill>
                  <a:srgbClr val="00B0F0"/>
                </a:solidFill>
              </a:rPr>
              <a:t>auch</a:t>
            </a:r>
            <a:r>
              <a:rPr lang="fr-FR" sz="2800" dirty="0">
                <a:solidFill>
                  <a:srgbClr val="00B0F0"/>
                </a:solidFill>
              </a:rPr>
              <a:t> Adel seit 1695, </a:t>
            </a:r>
            <a:r>
              <a:rPr lang="fr-FR" sz="2800" dirty="0" err="1">
                <a:solidFill>
                  <a:srgbClr val="00B0F0"/>
                </a:solidFill>
              </a:rPr>
              <a:t>befreit</a:t>
            </a:r>
            <a:r>
              <a:rPr lang="fr-FR" sz="2800" dirty="0">
                <a:solidFill>
                  <a:srgbClr val="00B0F0"/>
                </a:solidFill>
              </a:rPr>
              <a:t> </a:t>
            </a:r>
            <a:r>
              <a:rPr lang="fr-FR" sz="2800" i="1" dirty="0">
                <a:solidFill>
                  <a:srgbClr val="00B0F0"/>
                </a:solidFill>
              </a:rPr>
              <a:t>dauphin, </a:t>
            </a:r>
            <a:r>
              <a:rPr lang="fr-FR" sz="2800" dirty="0" smtClean="0">
                <a:solidFill>
                  <a:srgbClr val="00B0F0"/>
                </a:solidFill>
              </a:rPr>
              <a:t>Hof</a:t>
            </a:r>
            <a:endParaRPr lang="de-DE" b="1" dirty="0" smtClean="0"/>
          </a:p>
          <a:p>
            <a:pPr marL="0" indent="0">
              <a:buNone/>
            </a:pPr>
            <a:endParaRPr lang="de-DE" dirty="0" smtClean="0"/>
          </a:p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0" y="-22930"/>
            <a:ext cx="4762500" cy="610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76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/>
          </a:bodyPr>
          <a:lstStyle/>
          <a:p>
            <a:r>
              <a:rPr lang="de-DE" sz="4000" b="1" dirty="0" smtClean="0"/>
              <a:t>Frankreich bis in die Mitte des 17. Jahrhunderts </a:t>
            </a:r>
            <a:r>
              <a:rPr lang="de-DE" sz="4800" b="1" dirty="0"/>
              <a:t/>
            </a:r>
            <a:br>
              <a:rPr lang="de-DE" sz="4800" b="1" dirty="0"/>
            </a:br>
            <a:endParaRPr lang="de-DE" sz="48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20980" y="1874520"/>
            <a:ext cx="10948851" cy="3968261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200" b="1" dirty="0" smtClean="0"/>
              <a:t>Vormoderne Staatlichkeit </a:t>
            </a:r>
          </a:p>
          <a:p>
            <a:r>
              <a:rPr lang="de-DE" sz="3200" b="1" dirty="0" smtClean="0"/>
              <a:t>4. Religionskriege</a:t>
            </a:r>
          </a:p>
          <a:p>
            <a:pPr marL="0" indent="0">
              <a:buNone/>
            </a:pPr>
            <a:endParaRPr lang="de-DE" b="1" dirty="0" smtClean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571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b="1" dirty="0" smtClean="0"/>
              <a:t>     Frankreich bis in die Mitte des 17. Jahrhunderts </a:t>
            </a:r>
            <a:r>
              <a:rPr lang="de-DE" b="1" dirty="0"/>
              <a:t/>
            </a:r>
            <a:br>
              <a:rPr lang="de-DE" b="1" dirty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960" y="1249680"/>
            <a:ext cx="12077700" cy="53855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 smtClean="0"/>
              <a:t>Vormoderne Staatlichkeit </a:t>
            </a:r>
          </a:p>
          <a:p>
            <a:r>
              <a:rPr lang="de-DE" dirty="0" smtClean="0"/>
              <a:t>Religionskriege: Kalvinismus, Religionsfrieden &gt; Liga 1576, 1584 Henrich IV. Thronfolger, Liga-Spanien… </a:t>
            </a:r>
          </a:p>
          <a:p>
            <a:pPr marL="0" indent="0">
              <a:buNone/>
            </a:pPr>
            <a:endParaRPr lang="de-DE" b="1" dirty="0" smtClean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044" y="3497942"/>
            <a:ext cx="3724863" cy="3360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987" y="3497942"/>
            <a:ext cx="3919312" cy="3368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5987" y="3497942"/>
            <a:ext cx="4228471" cy="3409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480060" y="327660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1587</a:t>
            </a:r>
            <a:endParaRPr lang="de-DE" b="1" dirty="0"/>
          </a:p>
        </p:txBody>
      </p:sp>
      <p:sp>
        <p:nvSpPr>
          <p:cNvPr id="8" name="Textfeld 7"/>
          <p:cNvSpPr txBox="1"/>
          <p:nvPr/>
        </p:nvSpPr>
        <p:spPr>
          <a:xfrm>
            <a:off x="3980212" y="318215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1588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41699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0"/>
            <a:ext cx="10889343" cy="49939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 smtClean="0"/>
              <a:t>Vormoderne Staatlichkeit </a:t>
            </a:r>
          </a:p>
          <a:p>
            <a:r>
              <a:rPr lang="de-DE" dirty="0" smtClean="0"/>
              <a:t>Religionskriege</a:t>
            </a:r>
          </a:p>
          <a:p>
            <a:pPr marL="0" indent="0">
              <a:buNone/>
            </a:pPr>
            <a:endParaRPr lang="de-DE" b="1" dirty="0" smtClean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9980" y="1594288"/>
            <a:ext cx="8556152" cy="5263711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103" y="5558546"/>
            <a:ext cx="4366163" cy="129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70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0"/>
            <a:ext cx="10889343" cy="49939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 smtClean="0"/>
              <a:t>Vormoderne Staatlichkeit </a:t>
            </a:r>
          </a:p>
          <a:p>
            <a:r>
              <a:rPr lang="de-DE" b="1" dirty="0" smtClean="0"/>
              <a:t>Religionskriege</a:t>
            </a:r>
          </a:p>
          <a:p>
            <a:pPr marL="0" indent="0">
              <a:buNone/>
            </a:pPr>
            <a:endParaRPr lang="de-DE" b="1" dirty="0" smtClean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8118" y="617220"/>
            <a:ext cx="8306074" cy="624078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01833"/>
            <a:ext cx="3822499" cy="1073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53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b="1" dirty="0" smtClean="0"/>
              <a:t>     Frankreich bis in die Mitte des 17. Jahrhunderts </a:t>
            </a:r>
            <a:r>
              <a:rPr lang="de-DE" b="1" dirty="0"/>
              <a:t/>
            </a:r>
            <a:br>
              <a:rPr lang="de-DE" b="1" dirty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62428" y="1641354"/>
            <a:ext cx="10889343" cy="49939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 smtClean="0"/>
              <a:t>Bourbonen</a:t>
            </a:r>
          </a:p>
          <a:p>
            <a:pPr marL="514350" indent="-514350">
              <a:buFont typeface="+mj-lt"/>
              <a:buAutoNum type="arabicPeriod"/>
            </a:pPr>
            <a:r>
              <a:rPr lang="de-DE" b="1" dirty="0" smtClean="0"/>
              <a:t>Dynastiewechsel</a:t>
            </a:r>
            <a:br>
              <a:rPr lang="de-DE" b="1" dirty="0" smtClean="0"/>
            </a:br>
            <a:r>
              <a:rPr lang="de-DE" b="1" dirty="0" smtClean="0"/>
              <a:t>1589</a:t>
            </a:r>
            <a:r>
              <a:rPr lang="de-DE" b="1" dirty="0"/>
              <a:t>: Valois &gt; Bourbon </a:t>
            </a:r>
            <a:br>
              <a:rPr lang="de-DE" b="1" dirty="0"/>
            </a:br>
            <a:r>
              <a:rPr lang="de-DE" b="1" dirty="0" smtClean="0"/>
              <a:t>letzter </a:t>
            </a:r>
            <a:r>
              <a:rPr lang="de-DE" b="1" dirty="0"/>
              <a:t>gemeinsamer Vorfahr: St. Louis, </a:t>
            </a:r>
            <a:r>
              <a:rPr lang="de-DE" b="1" dirty="0" smtClean="0"/>
              <a:t>1214-1270</a:t>
            </a:r>
          </a:p>
          <a:p>
            <a:pPr marL="514350" indent="-514350">
              <a:buFont typeface="+mj-lt"/>
              <a:buAutoNum type="arabicPeriod"/>
            </a:pPr>
            <a:endParaRPr lang="de-DE" b="1" dirty="0" smtClean="0"/>
          </a:p>
          <a:p>
            <a:pPr marL="514350" indent="-514350">
              <a:buFont typeface="+mj-lt"/>
              <a:buAutoNum type="arabicPeriod"/>
            </a:pPr>
            <a:r>
              <a:rPr lang="de-DE" dirty="0" smtClean="0"/>
              <a:t>Henri IV. und das Edikt von Nantes 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smtClean="0"/>
              <a:t>Regentschaft 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smtClean="0"/>
              <a:t>Ludwig XIII. und Richelieu</a:t>
            </a:r>
          </a:p>
          <a:p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1614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Fichier:Henry III on his deathbed designating Henri de Navarre as his success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7640" y="-5938"/>
            <a:ext cx="4404360" cy="686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4565747" y="0"/>
            <a:ext cx="3390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Heinrich III. designiert 1589 vom Totenbett aus Heinrich von Navarra zum Nachfolger</a:t>
            </a:r>
            <a:endParaRPr lang="de-DE" dirty="0"/>
          </a:p>
        </p:txBody>
      </p:sp>
      <p:sp>
        <p:nvSpPr>
          <p:cNvPr id="6" name="Inhaltsplatzhalter 2"/>
          <p:cNvSpPr txBox="1">
            <a:spLocks/>
          </p:cNvSpPr>
          <p:nvPr/>
        </p:nvSpPr>
        <p:spPr>
          <a:xfrm>
            <a:off x="0" y="369058"/>
            <a:ext cx="7787640" cy="6344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b="1" dirty="0" smtClean="0"/>
              <a:t>2. Heinrich IV.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de-DE" b="1" dirty="0" smtClean="0"/>
          </a:p>
          <a:p>
            <a:r>
              <a:rPr lang="de-DE" sz="2400" b="1" dirty="0" smtClean="0"/>
              <a:t>1589 Ermordung Heinrichs III. </a:t>
            </a:r>
            <a:br>
              <a:rPr lang="de-DE" sz="2400" b="1" dirty="0" smtClean="0"/>
            </a:br>
            <a:r>
              <a:rPr lang="de-DE" sz="2400" b="1" dirty="0" smtClean="0"/>
              <a:t>(Valois, Nebenlinie der </a:t>
            </a:r>
            <a:r>
              <a:rPr lang="de-DE" sz="2400" b="1" dirty="0" err="1" smtClean="0"/>
              <a:t>Capetinger</a:t>
            </a:r>
            <a:r>
              <a:rPr lang="de-DE" sz="2400" b="1" dirty="0" smtClean="0"/>
              <a:t>, ab 1328)</a:t>
            </a:r>
          </a:p>
          <a:p>
            <a:r>
              <a:rPr lang="de-DE" sz="2400" b="1" dirty="0" smtClean="0"/>
              <a:t>Designation des rechtmäßigen Erben Heinrich von Bourbon, König von Navarra: Dynastiewechsel </a:t>
            </a:r>
          </a:p>
          <a:p>
            <a:r>
              <a:rPr lang="de-DE" sz="2400" b="1" dirty="0" smtClean="0"/>
              <a:t>1593 Konversion, angebl. </a:t>
            </a:r>
            <a:r>
              <a:rPr lang="fr-FR" sz="2400" b="1" dirty="0" smtClean="0"/>
              <a:t>« Paris vaut bien une messe »</a:t>
            </a:r>
            <a:endParaRPr lang="de-DE" sz="2400" b="1" dirty="0" smtClean="0"/>
          </a:p>
          <a:p>
            <a:r>
              <a:rPr lang="de-DE" sz="2400" b="1" dirty="0" smtClean="0"/>
              <a:t>1594 Krönung </a:t>
            </a:r>
          </a:p>
          <a:p>
            <a:r>
              <a:rPr lang="de-DE" sz="2400" b="1" dirty="0" smtClean="0"/>
              <a:t>1610 Ermordung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7709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0"/>
            <a:ext cx="8746435" cy="685022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3600" b="1" dirty="0" smtClean="0"/>
              <a:t>Henri IV.</a:t>
            </a:r>
          </a:p>
          <a:p>
            <a:r>
              <a:rPr lang="fr-FR" sz="3200" b="1" dirty="0" err="1" smtClean="0"/>
              <a:t>Konfessioneller</a:t>
            </a:r>
            <a:r>
              <a:rPr lang="fr-FR" sz="3200" b="1" dirty="0" smtClean="0"/>
              <a:t> </a:t>
            </a:r>
            <a:r>
              <a:rPr lang="fr-FR" sz="3200" b="1" dirty="0" err="1" smtClean="0"/>
              <a:t>Ausgleich</a:t>
            </a:r>
            <a:r>
              <a:rPr lang="fr-FR" sz="3200" b="1" dirty="0" smtClean="0"/>
              <a:t> </a:t>
            </a:r>
          </a:p>
          <a:p>
            <a:r>
              <a:rPr lang="fr-FR" sz="3200" b="1" dirty="0" err="1" smtClean="0"/>
              <a:t>Zentrum</a:t>
            </a:r>
            <a:r>
              <a:rPr lang="fr-FR" sz="3200" b="1" dirty="0" smtClean="0"/>
              <a:t>: « Paris vaut bien une messe »</a:t>
            </a:r>
          </a:p>
          <a:p>
            <a:r>
              <a:rPr lang="de-DE" sz="3200" b="1" dirty="0" smtClean="0"/>
              <a:t>Peripherie: Edikt von Nantes 1598 </a:t>
            </a:r>
          </a:p>
          <a:p>
            <a:pPr lvl="1"/>
            <a:r>
              <a:rPr lang="de-DE" sz="2800" b="1" dirty="0" smtClean="0"/>
              <a:t>öffentliche freie protestantische Religionsausübung, Ausnahme: </a:t>
            </a:r>
            <a:r>
              <a:rPr lang="fr-FR" sz="2800" b="1" dirty="0" smtClean="0"/>
              <a:t>Paris, </a:t>
            </a:r>
            <a:r>
              <a:rPr lang="fr-FR" sz="2800" b="1" dirty="0" err="1" smtClean="0"/>
              <a:t>kgl</a:t>
            </a:r>
            <a:r>
              <a:rPr lang="fr-FR" sz="2800" b="1" dirty="0" smtClean="0"/>
              <a:t>. </a:t>
            </a:r>
            <a:r>
              <a:rPr lang="fr-FR" sz="2800" b="1" dirty="0" err="1" smtClean="0"/>
              <a:t>Schlösser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und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Städte</a:t>
            </a:r>
            <a:r>
              <a:rPr lang="fr-FR" sz="2800" b="1" dirty="0" smtClean="0"/>
              <a:t> mit </a:t>
            </a:r>
            <a:r>
              <a:rPr lang="fr-FR" sz="2800" b="1" dirty="0" err="1" smtClean="0"/>
              <a:t>Bischofssitz</a:t>
            </a:r>
            <a:endParaRPr lang="fr-FR" sz="2800" b="1" dirty="0" smtClean="0"/>
          </a:p>
          <a:p>
            <a:pPr lvl="1"/>
            <a:r>
              <a:rPr lang="fr-FR" sz="2800" b="1" dirty="0" err="1" smtClean="0"/>
              <a:t>Katholizismus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Staatsreligion</a:t>
            </a:r>
            <a:r>
              <a:rPr lang="fr-FR" sz="2800" b="1" dirty="0" smtClean="0"/>
              <a:t>, </a:t>
            </a:r>
            <a:r>
              <a:rPr lang="fr-FR" sz="2800" b="1" dirty="0" err="1" smtClean="0"/>
              <a:t>d.h</a:t>
            </a:r>
            <a:r>
              <a:rPr lang="fr-FR" sz="2800" b="1" dirty="0" smtClean="0"/>
              <a:t>. dort </a:t>
            </a:r>
            <a:r>
              <a:rPr lang="fr-FR" sz="2800" b="1" dirty="0" err="1" smtClean="0"/>
              <a:t>wieder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zugelassen</a:t>
            </a:r>
            <a:r>
              <a:rPr lang="fr-FR" sz="2800" b="1" dirty="0" smtClean="0"/>
              <a:t>, </a:t>
            </a:r>
            <a:r>
              <a:rPr lang="fr-FR" sz="2800" b="1" dirty="0" err="1" smtClean="0"/>
              <a:t>wo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unter</a:t>
            </a:r>
            <a:r>
              <a:rPr lang="fr-FR" sz="2800" b="1" dirty="0" smtClean="0"/>
              <a:t> protestant. </a:t>
            </a:r>
            <a:r>
              <a:rPr lang="fr-FR" sz="2800" b="1" dirty="0" err="1" smtClean="0"/>
              <a:t>Herrschaft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unterbunden</a:t>
            </a:r>
            <a:r>
              <a:rPr lang="fr-FR" sz="2800" b="1" dirty="0" smtClean="0"/>
              <a:t> (</a:t>
            </a:r>
            <a:r>
              <a:rPr lang="fr-FR" sz="2800" b="1" dirty="0" err="1" smtClean="0"/>
              <a:t>inbes</a:t>
            </a:r>
            <a:r>
              <a:rPr lang="fr-FR" sz="2800" b="1" dirty="0" smtClean="0"/>
              <a:t>. </a:t>
            </a:r>
            <a:r>
              <a:rPr lang="fr-FR" sz="2800" b="1" dirty="0"/>
              <a:t>i</a:t>
            </a:r>
            <a:r>
              <a:rPr lang="fr-FR" sz="2800" b="1" dirty="0" smtClean="0"/>
              <a:t>m </a:t>
            </a:r>
            <a:r>
              <a:rPr lang="fr-FR" sz="2800" b="1" dirty="0" err="1" smtClean="0"/>
              <a:t>Süden</a:t>
            </a:r>
            <a:r>
              <a:rPr lang="fr-FR" sz="2800" b="1" dirty="0" smtClean="0"/>
              <a:t>, </a:t>
            </a:r>
            <a:r>
              <a:rPr lang="fr-FR" sz="2800" b="1" dirty="0" err="1" smtClean="0"/>
              <a:t>v.a</a:t>
            </a:r>
            <a:r>
              <a:rPr lang="fr-FR" sz="2800" b="1" dirty="0" smtClean="0"/>
              <a:t>. Béarn </a:t>
            </a:r>
            <a:r>
              <a:rPr lang="fr-FR" sz="2800" b="1" dirty="0" err="1" smtClean="0"/>
              <a:t>nicht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beachtet</a:t>
            </a:r>
            <a:r>
              <a:rPr lang="fr-FR" sz="2800" b="1" dirty="0" smtClean="0"/>
              <a:t>)</a:t>
            </a:r>
            <a:endParaRPr lang="de-DE" sz="2800" b="1" dirty="0" smtClean="0"/>
          </a:p>
          <a:p>
            <a:pPr lvl="1"/>
            <a:r>
              <a:rPr lang="de-DE" sz="2800" b="1" dirty="0" smtClean="0"/>
              <a:t>Bau von Kirchen erlaubt (</a:t>
            </a:r>
            <a:r>
              <a:rPr lang="de-DE" sz="2800" b="1" i="1" dirty="0" smtClean="0"/>
              <a:t>Temple</a:t>
            </a:r>
            <a:r>
              <a:rPr lang="de-DE" sz="2800" b="1" dirty="0" smtClean="0"/>
              <a:t>)</a:t>
            </a:r>
          </a:p>
          <a:p>
            <a:pPr lvl="1"/>
            <a:r>
              <a:rPr lang="de-DE" sz="2800" b="1" dirty="0" smtClean="0"/>
              <a:t>Pastoren vom Staat besoldet</a:t>
            </a:r>
          </a:p>
          <a:p>
            <a:pPr lvl="1"/>
            <a:r>
              <a:rPr lang="de-DE" sz="2800" b="1" dirty="0" smtClean="0"/>
              <a:t>Beide Konfessionen volle Bürgerrechte (Ämter etc.)</a:t>
            </a:r>
          </a:p>
          <a:p>
            <a:pPr lvl="1"/>
            <a:r>
              <a:rPr lang="de-DE" sz="2800" b="1" dirty="0" smtClean="0"/>
              <a:t>Prot. Sicherheitsorte befestigte Städte, ca. 100, Staat zahlt Besatzungen </a:t>
            </a:r>
          </a:p>
          <a:p>
            <a:pPr lvl="1"/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8863602" y="0"/>
            <a:ext cx="3390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Edikt von Nantes, </a:t>
            </a:r>
            <a:r>
              <a:rPr lang="de-DE" dirty="0" err="1" smtClean="0"/>
              <a:t>Trésor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smtClean="0"/>
              <a:t>des </a:t>
            </a:r>
            <a:r>
              <a:rPr lang="de-DE" dirty="0" err="1" smtClean="0"/>
              <a:t>Chartes</a:t>
            </a:r>
            <a:r>
              <a:rPr lang="de-DE" dirty="0" smtClean="0"/>
              <a:t>, ANF, AEII 763</a:t>
            </a:r>
            <a:endParaRPr lang="de-DE" dirty="0"/>
          </a:p>
        </p:txBody>
      </p:sp>
      <p:pic>
        <p:nvPicPr>
          <p:cNvPr id="13314" name="Picture 2" descr="http://upload.wikimedia.org/wikipedia/commons/5/59/Edit_de_nant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6435" y="939249"/>
            <a:ext cx="3445565" cy="4661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83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28600" y="0"/>
            <a:ext cx="11170920" cy="67437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sz="3500" b="1" dirty="0"/>
              <a:t>2</a:t>
            </a:r>
            <a:r>
              <a:rPr lang="de-DE" sz="3500" b="1" dirty="0" smtClean="0"/>
              <a:t>. Heinrich IV.</a:t>
            </a:r>
          </a:p>
          <a:p>
            <a:pPr marL="0" indent="0">
              <a:buNone/>
            </a:pPr>
            <a:endParaRPr lang="de-DE" sz="3500" b="1" dirty="0" smtClean="0"/>
          </a:p>
          <a:p>
            <a:pPr marL="0" indent="0">
              <a:buNone/>
            </a:pPr>
            <a:r>
              <a:rPr lang="de-DE" sz="3500" b="1" dirty="0" smtClean="0"/>
              <a:t>Innere Konsolidierung</a:t>
            </a:r>
          </a:p>
          <a:p>
            <a:r>
              <a:rPr lang="de-DE" sz="3500" b="1" dirty="0" smtClean="0"/>
              <a:t>Minister </a:t>
            </a:r>
            <a:r>
              <a:rPr lang="de-DE" sz="3500" dirty="0" err="1" smtClean="0"/>
              <a:t>duc</a:t>
            </a:r>
            <a:r>
              <a:rPr lang="de-DE" sz="3500" dirty="0" smtClean="0"/>
              <a:t> de </a:t>
            </a:r>
            <a:r>
              <a:rPr lang="de-DE" sz="3500" b="1" dirty="0" smtClean="0"/>
              <a:t>Sully </a:t>
            </a:r>
            <a:r>
              <a:rPr lang="de-DE" sz="3500" b="1" dirty="0"/>
              <a:t>(1560-1641</a:t>
            </a:r>
            <a:r>
              <a:rPr lang="de-DE" sz="3500" b="1" dirty="0" smtClean="0"/>
              <a:t>) </a:t>
            </a:r>
          </a:p>
          <a:p>
            <a:pPr marL="0" indent="0">
              <a:buNone/>
            </a:pPr>
            <a:r>
              <a:rPr lang="de-DE" sz="2600" b="1" dirty="0" smtClean="0"/>
              <a:t>Problem der Kontinuität/Diskontinuität der Verwaltungsreformen Colberts</a:t>
            </a:r>
          </a:p>
          <a:p>
            <a:pPr marL="0" indent="0">
              <a:buNone/>
            </a:pPr>
            <a:endParaRPr lang="de-DE" sz="2600" b="1" dirty="0"/>
          </a:p>
          <a:p>
            <a:r>
              <a:rPr lang="de-DE" sz="3500" b="1" dirty="0" smtClean="0"/>
              <a:t>Finanzreformen </a:t>
            </a:r>
          </a:p>
          <a:p>
            <a:pPr lvl="1"/>
            <a:r>
              <a:rPr lang="de-DE" sz="2600" b="1" dirty="0" smtClean="0"/>
              <a:t>Rückkauf von Domänen </a:t>
            </a:r>
          </a:p>
          <a:p>
            <a:pPr lvl="1"/>
            <a:r>
              <a:rPr lang="de-DE" sz="2600" b="1" dirty="0" smtClean="0"/>
              <a:t>Reduktion der Staatsschulden</a:t>
            </a:r>
          </a:p>
          <a:p>
            <a:pPr lvl="1"/>
            <a:r>
              <a:rPr lang="de-DE" sz="2600" b="1" dirty="0" smtClean="0"/>
              <a:t>Einziehung verkaufter Ämter </a:t>
            </a:r>
          </a:p>
          <a:p>
            <a:pPr lvl="1"/>
            <a:r>
              <a:rPr lang="de-DE" sz="2600" b="1" dirty="0" smtClean="0"/>
              <a:t>„Paulette“ 1604 </a:t>
            </a:r>
          </a:p>
          <a:p>
            <a:pPr lvl="1"/>
            <a:r>
              <a:rPr lang="de-DE" sz="2600" b="1" dirty="0" smtClean="0"/>
              <a:t>Infrastruktur (Manufakturen, Seide) </a:t>
            </a:r>
          </a:p>
          <a:p>
            <a:r>
              <a:rPr lang="de-DE" sz="3500" b="1" dirty="0" smtClean="0"/>
              <a:t>Innere Herrschaft </a:t>
            </a:r>
          </a:p>
          <a:p>
            <a:pPr lvl="1"/>
            <a:r>
              <a:rPr lang="de-DE" sz="2600" b="1" dirty="0" smtClean="0"/>
              <a:t>Zerstörung von Adelsburgen, Rücknahme von Nobilitierungen </a:t>
            </a:r>
          </a:p>
          <a:p>
            <a:pPr lvl="1"/>
            <a:r>
              <a:rPr lang="de-DE" sz="2600" b="1" dirty="0" smtClean="0"/>
              <a:t>Versuch der Reform der Marine </a:t>
            </a:r>
          </a:p>
          <a:p>
            <a:endParaRPr lang="de-DE" sz="2000" dirty="0"/>
          </a:p>
          <a:p>
            <a:pPr marL="0" indent="0">
              <a:buNone/>
            </a:pPr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515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0"/>
            <a:ext cx="10889343" cy="68580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 smtClean="0"/>
              <a:t>Bourbonen</a:t>
            </a:r>
          </a:p>
          <a:p>
            <a:r>
              <a:rPr lang="de-DE" b="1" dirty="0" smtClean="0"/>
              <a:t>Regentschaft </a:t>
            </a:r>
          </a:p>
          <a:p>
            <a:endParaRPr lang="de-DE" b="1" dirty="0" smtClean="0"/>
          </a:p>
          <a:p>
            <a:r>
              <a:rPr lang="de-DE" b="1" dirty="0"/>
              <a:t>Regentschaft Maria </a:t>
            </a:r>
            <a:br>
              <a:rPr lang="de-DE" b="1" dirty="0"/>
            </a:br>
            <a:r>
              <a:rPr lang="de-DE" b="1" dirty="0"/>
              <a:t>von Medici 1610-1614</a:t>
            </a:r>
          </a:p>
          <a:p>
            <a:r>
              <a:rPr lang="de-DE" b="1" dirty="0"/>
              <a:t>Mit Staatsrat</a:t>
            </a:r>
            <a:br>
              <a:rPr lang="de-DE" b="1" dirty="0"/>
            </a:br>
            <a:r>
              <a:rPr lang="de-DE" b="1" dirty="0" err="1"/>
              <a:t>Concino</a:t>
            </a:r>
            <a:r>
              <a:rPr lang="de-DE" b="1" dirty="0"/>
              <a:t> </a:t>
            </a:r>
            <a:r>
              <a:rPr lang="de-DE" b="1" dirty="0" err="1"/>
              <a:t>Concini</a:t>
            </a:r>
            <a:r>
              <a:rPr lang="de-DE" b="1" dirty="0"/>
              <a:t/>
            </a:r>
            <a:br>
              <a:rPr lang="de-DE" b="1" dirty="0"/>
            </a:br>
            <a:r>
              <a:rPr lang="de-DE" b="1" dirty="0"/>
              <a:t>Ehemann von Leonora</a:t>
            </a:r>
            <a:br>
              <a:rPr lang="de-DE" b="1" dirty="0"/>
            </a:br>
            <a:r>
              <a:rPr lang="de-DE" b="1" dirty="0" err="1"/>
              <a:t>Galigai</a:t>
            </a:r>
            <a:r>
              <a:rPr lang="de-DE" b="1" dirty="0"/>
              <a:t>, Höfling der </a:t>
            </a:r>
            <a:br>
              <a:rPr lang="de-DE" b="1" dirty="0"/>
            </a:br>
            <a:r>
              <a:rPr lang="de-DE" b="1" dirty="0"/>
              <a:t>Maria von Medici: </a:t>
            </a:r>
            <a:br>
              <a:rPr lang="de-DE" b="1" dirty="0"/>
            </a:br>
            <a:r>
              <a:rPr lang="de-DE" b="1" dirty="0"/>
              <a:t>Sicherung über Ämterhäufung</a:t>
            </a:r>
          </a:p>
          <a:p>
            <a:r>
              <a:rPr lang="de-DE" b="1" dirty="0"/>
              <a:t>Dynastiepolitik: spanische Ehe </a:t>
            </a:r>
            <a:br>
              <a:rPr lang="de-DE" b="1" dirty="0"/>
            </a:br>
            <a:r>
              <a:rPr lang="de-DE" b="1" dirty="0"/>
              <a:t>für Ludwig XIII (Anna von Österreich) </a:t>
            </a:r>
          </a:p>
          <a:p>
            <a:r>
              <a:rPr lang="de-DE" b="1" dirty="0"/>
              <a:t>Adelsrevolte 1613-1614 </a:t>
            </a:r>
            <a:endParaRPr lang="de-DE" dirty="0" smtClean="0"/>
          </a:p>
          <a:p>
            <a:endParaRPr lang="de-DE" dirty="0"/>
          </a:p>
        </p:txBody>
      </p:sp>
      <p:pic>
        <p:nvPicPr>
          <p:cNvPr id="8196" name="Picture 4" descr="File:Peter Paul Rubens 0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151" y="174344"/>
            <a:ext cx="3315107" cy="4412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File:Peter Paul Rubens 0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1963" y="174344"/>
            <a:ext cx="3294873" cy="4412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5444671" y="6488668"/>
            <a:ext cx="7212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Rubens, Medici-Zyklus, Regentschaftsübertragung und Flucht aus </a:t>
            </a:r>
            <a:r>
              <a:rPr lang="de-DE" dirty="0" err="1" smtClean="0"/>
              <a:t>Blois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9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0"/>
            <a:ext cx="11880714" cy="606033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b="1" dirty="0" smtClean="0"/>
              <a:t>3. Ludwig XIII. und Richelieu </a:t>
            </a:r>
          </a:p>
          <a:p>
            <a:endParaRPr lang="de-DE" b="1" dirty="0" smtClean="0"/>
          </a:p>
          <a:p>
            <a:r>
              <a:rPr lang="de-DE" b="1" dirty="0" smtClean="0"/>
              <a:t>Ludwig XIII.</a:t>
            </a:r>
          </a:p>
          <a:p>
            <a:pPr lvl="1"/>
            <a:r>
              <a:rPr lang="de-DE" b="1" dirty="0" smtClean="0"/>
              <a:t>1601-1643</a:t>
            </a:r>
          </a:p>
          <a:p>
            <a:pPr lvl="1"/>
            <a:r>
              <a:rPr lang="de-DE" b="1" dirty="0" smtClean="0"/>
              <a:t>Abneigung gegen Mutter und Minister </a:t>
            </a:r>
            <a:r>
              <a:rPr lang="de-DE" b="1" dirty="0" err="1" smtClean="0"/>
              <a:t>Concini</a:t>
            </a:r>
            <a:r>
              <a:rPr lang="de-DE" b="1" dirty="0" smtClean="0"/>
              <a:t> (1617 ermordet)</a:t>
            </a:r>
          </a:p>
          <a:p>
            <a:pPr lvl="1"/>
            <a:r>
              <a:rPr lang="de-DE" b="1" dirty="0" smtClean="0"/>
              <a:t>Arbeitsteilung mit Erstem Minister, zunächst </a:t>
            </a:r>
            <a:r>
              <a:rPr lang="de-DE" b="1" dirty="0" err="1" smtClean="0"/>
              <a:t>Luynes</a:t>
            </a:r>
            <a:r>
              <a:rPr lang="de-DE" b="1" dirty="0" smtClean="0"/>
              <a:t> (gest. 1621)</a:t>
            </a:r>
          </a:p>
          <a:p>
            <a:pPr lvl="1"/>
            <a:endParaRPr lang="de-DE" b="1" dirty="0" smtClean="0"/>
          </a:p>
          <a:p>
            <a:r>
              <a:rPr lang="de-DE" b="1" dirty="0" smtClean="0"/>
              <a:t>Armand-Jean du </a:t>
            </a:r>
            <a:r>
              <a:rPr lang="de-DE" b="1" dirty="0" err="1" smtClean="0"/>
              <a:t>Plessis</a:t>
            </a:r>
            <a:r>
              <a:rPr lang="de-DE" b="1" dirty="0" smtClean="0"/>
              <a:t>, </a:t>
            </a:r>
            <a:r>
              <a:rPr lang="de-DE" b="1" dirty="0" err="1" smtClean="0"/>
              <a:t>Cardinal</a:t>
            </a:r>
            <a:r>
              <a:rPr lang="de-DE" b="1" dirty="0" smtClean="0"/>
              <a:t> </a:t>
            </a:r>
            <a:r>
              <a:rPr lang="de-DE" b="1" dirty="0"/>
              <a:t>de Richelieu</a:t>
            </a:r>
            <a:endParaRPr lang="de-DE" b="1" dirty="0" smtClean="0"/>
          </a:p>
          <a:p>
            <a:pPr lvl="1"/>
            <a:r>
              <a:rPr lang="de-DE" b="1" dirty="0" smtClean="0"/>
              <a:t>1585-1642</a:t>
            </a:r>
          </a:p>
          <a:p>
            <a:pPr lvl="1"/>
            <a:r>
              <a:rPr lang="de-DE" b="1" dirty="0" smtClean="0"/>
              <a:t>1606 Bischof von </a:t>
            </a:r>
            <a:r>
              <a:rPr lang="de-DE" b="1" dirty="0" err="1" smtClean="0"/>
              <a:t>Luçon</a:t>
            </a:r>
            <a:r>
              <a:rPr lang="de-DE" b="1" dirty="0" smtClean="0"/>
              <a:t> (älterer Bruder </a:t>
            </a:r>
            <a:r>
              <a:rPr lang="de-DE" b="1" dirty="0" err="1" smtClean="0"/>
              <a:t>Karthäuser</a:t>
            </a:r>
            <a:r>
              <a:rPr lang="de-DE" b="1" dirty="0" smtClean="0"/>
              <a:t>)</a:t>
            </a:r>
          </a:p>
          <a:p>
            <a:pPr lvl="1"/>
            <a:r>
              <a:rPr lang="de-DE" b="1" dirty="0" smtClean="0"/>
              <a:t>1616 Außenminister, </a:t>
            </a:r>
            <a:r>
              <a:rPr lang="de-DE" b="1" dirty="0"/>
              <a:t>wegen Nähe zu </a:t>
            </a:r>
            <a:r>
              <a:rPr lang="de-DE" b="1" dirty="0" err="1"/>
              <a:t>Concini</a:t>
            </a:r>
            <a:r>
              <a:rPr lang="de-DE" b="1" dirty="0"/>
              <a:t> </a:t>
            </a:r>
            <a:r>
              <a:rPr lang="de-DE" b="1" dirty="0" smtClean="0"/>
              <a:t>1617 entlassen</a:t>
            </a:r>
          </a:p>
          <a:p>
            <a:pPr lvl="1"/>
            <a:r>
              <a:rPr lang="de-DE" b="1" dirty="0" smtClean="0"/>
              <a:t>Rückkehr über Vermittlung Ausgleich Maria Medici Ludwig XIII. </a:t>
            </a:r>
          </a:p>
          <a:p>
            <a:pPr lvl="1"/>
            <a:r>
              <a:rPr lang="de-DE" b="1" dirty="0" smtClean="0"/>
              <a:t>1622 Kardinal auf Empfehlung der Maria von Medici</a:t>
            </a:r>
          </a:p>
          <a:p>
            <a:pPr lvl="1"/>
            <a:r>
              <a:rPr lang="de-DE" b="1" dirty="0" smtClean="0"/>
              <a:t>1624 Rückkehr in den Staatsrat </a:t>
            </a:r>
          </a:p>
          <a:p>
            <a:pPr lvl="1"/>
            <a:r>
              <a:rPr lang="de-DE" b="1" dirty="0" smtClean="0"/>
              <a:t>1630 </a:t>
            </a:r>
            <a:r>
              <a:rPr lang="de-DE" b="1" dirty="0" err="1" smtClean="0"/>
              <a:t>Journée</a:t>
            </a:r>
            <a:r>
              <a:rPr lang="de-DE" b="1" dirty="0" smtClean="0"/>
              <a:t> des </a:t>
            </a:r>
            <a:r>
              <a:rPr lang="de-DE" b="1" dirty="0" err="1" smtClean="0"/>
              <a:t>dupes</a:t>
            </a:r>
            <a:r>
              <a:rPr lang="de-DE" b="1" dirty="0" smtClean="0"/>
              <a:t>; Erhebung zum Herzog (Duc de Richelieu) </a:t>
            </a:r>
            <a:br>
              <a:rPr lang="de-DE" b="1" dirty="0" smtClean="0"/>
            </a:br>
            <a:r>
              <a:rPr lang="de-DE" b="1" dirty="0" smtClean="0"/>
              <a:t>und Pair de France</a:t>
            </a:r>
            <a:endParaRPr lang="de-DE" b="1" dirty="0"/>
          </a:p>
          <a:p>
            <a:pPr lvl="1"/>
            <a:endParaRPr lang="de-DE" b="1" dirty="0" smtClean="0"/>
          </a:p>
          <a:p>
            <a:endParaRPr lang="de-DE" dirty="0" smtClean="0"/>
          </a:p>
          <a:p>
            <a:endParaRPr lang="de-DE" dirty="0"/>
          </a:p>
        </p:txBody>
      </p:sp>
      <p:pic>
        <p:nvPicPr>
          <p:cNvPr id="1026" name="Picture 2" descr="File:Philippe de Champaigne - Louis XIII Crowned by Victory (Siege of La Rochelle, 1628) - WGA47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5708" y="2042809"/>
            <a:ext cx="2786291" cy="3666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4/47/Richelieu_le_Bernin_M.R.2165_mp3h90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8535" y="0"/>
            <a:ext cx="2783465" cy="1854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54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53982"/>
            <a:ext cx="12192000" cy="57463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200" b="1" dirty="0" smtClean="0"/>
              <a:t>Ludwig XIII. und Richelieu</a:t>
            </a:r>
          </a:p>
          <a:p>
            <a:pPr marL="0" indent="0">
              <a:buNone/>
            </a:pPr>
            <a:endParaRPr lang="de-DE" sz="3200" b="1" dirty="0" smtClean="0"/>
          </a:p>
          <a:p>
            <a:r>
              <a:rPr lang="de-DE" sz="3200" b="1" dirty="0" smtClean="0"/>
              <a:t>Ludwig XIII. und Richelieu vs. konfessionell politisierten großen Adel</a:t>
            </a:r>
          </a:p>
          <a:p>
            <a:endParaRPr lang="de-DE" sz="3200" b="1" dirty="0" smtClean="0"/>
          </a:p>
          <a:p>
            <a:r>
              <a:rPr lang="de-DE" sz="3200" b="1" dirty="0" smtClean="0"/>
              <a:t>Edikt von Montpellier 1622 nach der Belagerung von Montpellier: zwei </a:t>
            </a:r>
            <a:r>
              <a:rPr lang="fr-FR" sz="3200" b="1" dirty="0" smtClean="0"/>
              <a:t>« places de sûreté »</a:t>
            </a:r>
            <a:r>
              <a:rPr lang="de-DE" sz="3200" b="1" dirty="0" smtClean="0"/>
              <a:t> </a:t>
            </a:r>
          </a:p>
          <a:p>
            <a:endParaRPr lang="de-DE" sz="3200" b="1" dirty="0" smtClean="0"/>
          </a:p>
          <a:p>
            <a:r>
              <a:rPr lang="de-DE" sz="3200" b="1" dirty="0" smtClean="0"/>
              <a:t>Edikt von Alès 1629 nach der Eroberung von La Rochelle: </a:t>
            </a:r>
          </a:p>
          <a:p>
            <a:pPr lvl="1"/>
            <a:r>
              <a:rPr lang="de-DE" sz="2800" b="1" dirty="0" smtClean="0"/>
              <a:t>Verbot politisch-konfessioneller Versammlungen </a:t>
            </a:r>
          </a:p>
          <a:p>
            <a:pPr lvl="1"/>
            <a:r>
              <a:rPr lang="de-DE" sz="2800" b="1" dirty="0" smtClean="0"/>
              <a:t>Aufhebung der „gesicherten Plätze“ </a:t>
            </a:r>
          </a:p>
          <a:p>
            <a:pPr lvl="1"/>
            <a:r>
              <a:rPr lang="de-DE" sz="2800" b="1" dirty="0" smtClean="0"/>
              <a:t>weiterhin Kultusfreiheit (mit Ausnahme von Paris)</a:t>
            </a:r>
          </a:p>
          <a:p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227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" y="0"/>
            <a:ext cx="12192000" cy="68580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e-DE" sz="3000" b="1" dirty="0" smtClean="0"/>
              <a:t>3. Ludwig </a:t>
            </a:r>
            <a:r>
              <a:rPr lang="de-DE" sz="3000" b="1" dirty="0"/>
              <a:t>XIII. und Richelieu</a:t>
            </a:r>
          </a:p>
          <a:p>
            <a:pPr marL="0" indent="0">
              <a:buNone/>
            </a:pPr>
            <a:endParaRPr lang="de-DE" sz="3000" b="1" dirty="0" smtClean="0"/>
          </a:p>
          <a:p>
            <a:pPr marL="0" indent="0">
              <a:buNone/>
            </a:pPr>
            <a:r>
              <a:rPr lang="de-DE" sz="3000" b="1" dirty="0" smtClean="0"/>
              <a:t>Programm (1629) </a:t>
            </a:r>
          </a:p>
          <a:p>
            <a:pPr marL="0" indent="0">
              <a:buNone/>
            </a:pPr>
            <a:r>
              <a:rPr lang="fr-FR" sz="3000" b="1" dirty="0" smtClean="0"/>
              <a:t>« Rendre le </a:t>
            </a:r>
            <a:r>
              <a:rPr lang="fr-FR" sz="3000" b="1" dirty="0"/>
              <a:t>Roi le plus puissant monarque du monde et le prince le plus estimé</a:t>
            </a:r>
            <a:r>
              <a:rPr lang="fr-FR" sz="3000" b="1" dirty="0" smtClean="0"/>
              <a:t>. » </a:t>
            </a:r>
            <a:r>
              <a:rPr lang="de-DE" sz="3000" b="1" dirty="0" smtClean="0"/>
              <a:t> </a:t>
            </a:r>
          </a:p>
          <a:p>
            <a:endParaRPr lang="de-DE" sz="3000" b="1" dirty="0" smtClean="0"/>
          </a:p>
          <a:p>
            <a:pPr marL="0" indent="0">
              <a:buNone/>
            </a:pPr>
            <a:r>
              <a:rPr lang="de-DE" sz="3000" b="1" dirty="0" smtClean="0"/>
              <a:t>Innen</a:t>
            </a:r>
          </a:p>
          <a:p>
            <a:r>
              <a:rPr lang="de-DE" sz="3000" b="1" dirty="0" smtClean="0"/>
              <a:t>Kampf gegen politisch-konfessionelle Privilegien / Autonomierechte </a:t>
            </a:r>
          </a:p>
          <a:p>
            <a:r>
              <a:rPr lang="de-DE" sz="3000" b="1" dirty="0" smtClean="0"/>
              <a:t>Wirtschafts- und Kulturpolitik (zum Problem Kontinuität/Diskontinuität)</a:t>
            </a:r>
          </a:p>
          <a:p>
            <a:pPr lvl="1"/>
            <a:r>
              <a:rPr lang="de-DE" sz="2600" b="1" dirty="0" smtClean="0"/>
              <a:t>Marineförderung </a:t>
            </a:r>
          </a:p>
          <a:p>
            <a:pPr lvl="1"/>
            <a:r>
              <a:rPr lang="de-DE" sz="2600" b="1" dirty="0" smtClean="0"/>
              <a:t>Kolonialentwicklung: Canada, Santo Domingo, Guyana, Senegal</a:t>
            </a:r>
          </a:p>
          <a:p>
            <a:pPr lvl="1"/>
            <a:r>
              <a:rPr lang="de-DE" sz="2600" b="1" dirty="0" smtClean="0"/>
              <a:t>Neubauten für die Sorbonne </a:t>
            </a:r>
          </a:p>
          <a:p>
            <a:pPr lvl="1"/>
            <a:r>
              <a:rPr lang="de-DE" sz="2600" b="1" dirty="0" smtClean="0"/>
              <a:t>Idealstadt Richelieu</a:t>
            </a:r>
          </a:p>
          <a:p>
            <a:pPr lvl="1"/>
            <a:r>
              <a:rPr lang="de-DE" sz="2600" b="1" dirty="0"/>
              <a:t>Académie française </a:t>
            </a:r>
            <a:r>
              <a:rPr lang="de-DE" sz="2600" b="1" dirty="0" smtClean="0"/>
              <a:t>1635</a:t>
            </a:r>
          </a:p>
          <a:p>
            <a:pPr lvl="1"/>
            <a:r>
              <a:rPr lang="de-DE" sz="2600" b="1" dirty="0" smtClean="0"/>
              <a:t>Aktive politische Publizistik, vielfach verdeckt </a:t>
            </a:r>
          </a:p>
          <a:p>
            <a:endParaRPr lang="de-DE" sz="3000" b="1" dirty="0" smtClean="0"/>
          </a:p>
          <a:p>
            <a:pPr marL="0" indent="0">
              <a:buNone/>
            </a:pPr>
            <a:r>
              <a:rPr lang="de-DE" sz="3000" b="1" dirty="0" smtClean="0"/>
              <a:t>Außen</a:t>
            </a:r>
          </a:p>
          <a:p>
            <a:r>
              <a:rPr lang="de-DE" sz="3000" b="1" dirty="0" smtClean="0"/>
              <a:t>Kampf gegen Spanien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5763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574636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/>
              <a:t>3. Ludwig XIII. und Richelieu </a:t>
            </a:r>
          </a:p>
          <a:p>
            <a:endParaRPr lang="de-DE" b="1" dirty="0"/>
          </a:p>
          <a:p>
            <a:pPr marL="0" indent="0">
              <a:buNone/>
            </a:pPr>
            <a:r>
              <a:rPr lang="de-DE" b="1" dirty="0" smtClean="0"/>
              <a:t>Kampf </a:t>
            </a:r>
            <a:r>
              <a:rPr lang="de-DE" b="1" dirty="0"/>
              <a:t>gegen  politisch-konfessionelle Privilegien / </a:t>
            </a:r>
            <a:r>
              <a:rPr lang="de-DE" b="1" dirty="0" smtClean="0"/>
              <a:t>Autonomierechte: konfessionell politisierten großen Adel und Bürger (</a:t>
            </a:r>
            <a:r>
              <a:rPr lang="de-DE" b="1" dirty="0" err="1" smtClean="0"/>
              <a:t>officiers</a:t>
            </a:r>
            <a:r>
              <a:rPr lang="de-DE" b="1" dirty="0" smtClean="0"/>
              <a:t>)</a:t>
            </a:r>
          </a:p>
          <a:p>
            <a:endParaRPr lang="de-DE" b="1" dirty="0" smtClean="0"/>
          </a:p>
          <a:p>
            <a:pPr marL="0" indent="0">
              <a:buNone/>
            </a:pPr>
            <a:r>
              <a:rPr lang="de-DE" b="1" dirty="0" smtClean="0"/>
              <a:t>Wechsel von Rebellion, Krieg und Rechtsumgestaltung </a:t>
            </a:r>
            <a:endParaRPr lang="de-DE" b="1" dirty="0"/>
          </a:p>
          <a:p>
            <a:r>
              <a:rPr lang="de-DE" b="1" dirty="0" smtClean="0"/>
              <a:t>Edikt von Montpellier 1622 nach der Belagerung von Montpellier: zwei </a:t>
            </a:r>
            <a:r>
              <a:rPr lang="fr-FR" b="1" dirty="0" smtClean="0"/>
              <a:t>« places de sûreté »</a:t>
            </a:r>
            <a:r>
              <a:rPr lang="de-DE" b="1" dirty="0" smtClean="0"/>
              <a:t> </a:t>
            </a:r>
          </a:p>
          <a:p>
            <a:r>
              <a:rPr lang="de-DE" b="1" dirty="0" smtClean="0"/>
              <a:t>Edikt von </a:t>
            </a:r>
            <a:r>
              <a:rPr lang="de-DE" b="1" dirty="0" err="1" smtClean="0"/>
              <a:t>Alès</a:t>
            </a:r>
            <a:r>
              <a:rPr lang="de-DE" b="1" dirty="0" smtClean="0"/>
              <a:t> 1629 nach der Eroberung von La Rochelle </a:t>
            </a:r>
          </a:p>
          <a:p>
            <a:pPr lvl="1"/>
            <a:r>
              <a:rPr lang="de-DE" b="1" dirty="0" smtClean="0"/>
              <a:t>Verbot politisch-konfessioneller Versammlungen </a:t>
            </a:r>
          </a:p>
          <a:p>
            <a:pPr lvl="1"/>
            <a:r>
              <a:rPr lang="de-DE" b="1" dirty="0" smtClean="0"/>
              <a:t>Aufhebung der „gesicherten Plätze“ </a:t>
            </a:r>
          </a:p>
          <a:p>
            <a:pPr lvl="1"/>
            <a:r>
              <a:rPr lang="de-DE" b="1" dirty="0" smtClean="0"/>
              <a:t>weiterhin Kultusfreiheit (mit Ausnahme von Paris)</a:t>
            </a:r>
          </a:p>
          <a:p>
            <a:endParaRPr lang="de-DE" dirty="0" smtClean="0"/>
          </a:p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9663" y="3680459"/>
            <a:ext cx="3488253" cy="309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66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0"/>
            <a:ext cx="10889343" cy="49939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600" b="1" dirty="0" smtClean="0"/>
              <a:t>Ludwig XIII. und Richelieu</a:t>
            </a:r>
          </a:p>
          <a:p>
            <a:endParaRPr lang="de-DE" dirty="0" smtClean="0"/>
          </a:p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1476"/>
            <a:ext cx="3901440" cy="5345093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440" y="1521476"/>
            <a:ext cx="3674752" cy="5345093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2482" y="877760"/>
            <a:ext cx="4659517" cy="598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49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0"/>
            <a:ext cx="10889343" cy="49939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200" b="1" dirty="0" smtClean="0"/>
              <a:t>3. Ludwig XIII. und Richelieu</a:t>
            </a:r>
          </a:p>
          <a:p>
            <a:endParaRPr lang="de-DE" dirty="0" smtClean="0"/>
          </a:p>
          <a:p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72433"/>
            <a:ext cx="3916680" cy="4785567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5935" y="546667"/>
            <a:ext cx="3200104" cy="392445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7816" y="2339072"/>
            <a:ext cx="3877684" cy="4549816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2520" y="-1"/>
            <a:ext cx="3418652" cy="413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9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80507"/>
            <a:ext cx="10889343" cy="4993907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 smtClean="0"/>
              <a:t>Ludwig XIII. und Richelieu</a:t>
            </a:r>
          </a:p>
          <a:p>
            <a:endParaRPr lang="de-DE" dirty="0" smtClean="0"/>
          </a:p>
          <a:p>
            <a:endParaRPr lang="de-DE" dirty="0"/>
          </a:p>
        </p:txBody>
      </p:sp>
      <p:pic>
        <p:nvPicPr>
          <p:cNvPr id="10242" name="Picture 2" descr="http://upload.wikimedia.org/wikipedia/commons/2/29/Marques_Cinq_Ma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097" y="3773331"/>
            <a:ext cx="3006903" cy="3084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9300503" y="2760094"/>
            <a:ext cx="28610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Cinq</a:t>
            </a:r>
            <a:r>
              <a:rPr lang="de-DE" dirty="0" smtClean="0"/>
              <a:t>-Mars, Favorit Ludwigs XIII., </a:t>
            </a:r>
            <a:br>
              <a:rPr lang="de-DE" dirty="0" smtClean="0"/>
            </a:br>
            <a:r>
              <a:rPr lang="de-DE" dirty="0" smtClean="0"/>
              <a:t>enthauptet 1642</a:t>
            </a:r>
            <a:endParaRPr lang="de-DE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447" y="3770616"/>
            <a:ext cx="2158071" cy="3087384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50705" y="2720259"/>
            <a:ext cx="21580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Concini</a:t>
            </a:r>
            <a:r>
              <a:rPr lang="de-DE" dirty="0" smtClean="0"/>
              <a:t>, Favorit der Maria Medici, erschossen 1617</a:t>
            </a:r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7273" y="3770616"/>
            <a:ext cx="2540660" cy="3087384"/>
          </a:xfrm>
          <a:prstGeom prst="rect">
            <a:avLst/>
          </a:prstGeom>
        </p:spPr>
      </p:pic>
      <p:sp>
        <p:nvSpPr>
          <p:cNvPr id="13" name="Textfeld 12"/>
          <p:cNvSpPr txBox="1"/>
          <p:nvPr/>
        </p:nvSpPr>
        <p:spPr>
          <a:xfrm>
            <a:off x="4266381" y="2760095"/>
            <a:ext cx="21580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Chalais</a:t>
            </a:r>
            <a:r>
              <a:rPr lang="de-DE" dirty="0" smtClean="0"/>
              <a:t>, Mord-komplott 1626,  enthauptet </a:t>
            </a:r>
            <a:endParaRPr lang="de-DE" dirty="0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3183" y="5525754"/>
            <a:ext cx="2094181" cy="1332246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2133183" y="4751249"/>
            <a:ext cx="2158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Duchesse </a:t>
            </a:r>
            <a:r>
              <a:rPr lang="de-DE" dirty="0" err="1" smtClean="0"/>
              <a:t>Chevreuse</a:t>
            </a:r>
            <a:r>
              <a:rPr lang="de-DE" dirty="0" smtClean="0"/>
              <a:t> Rohan-</a:t>
            </a:r>
            <a:r>
              <a:rPr lang="de-DE" dirty="0" err="1" smtClean="0"/>
              <a:t>Montbazon</a:t>
            </a:r>
            <a:endParaRPr lang="de-DE" dirty="0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7200" y="3770615"/>
            <a:ext cx="2524763" cy="3087385"/>
          </a:xfrm>
          <a:prstGeom prst="rect">
            <a:avLst/>
          </a:prstGeom>
        </p:spPr>
      </p:pic>
      <p:sp>
        <p:nvSpPr>
          <p:cNvPr id="17" name="Textfeld 16"/>
          <p:cNvSpPr txBox="1"/>
          <p:nvPr/>
        </p:nvSpPr>
        <p:spPr>
          <a:xfrm>
            <a:off x="6682858" y="2760094"/>
            <a:ext cx="21580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Marillac</a:t>
            </a:r>
            <a:r>
              <a:rPr lang="de-DE" dirty="0" smtClean="0"/>
              <a:t>, </a:t>
            </a:r>
            <a:r>
              <a:rPr lang="de-DE" dirty="0" err="1" smtClean="0"/>
              <a:t>journée</a:t>
            </a:r>
            <a:r>
              <a:rPr lang="de-DE" dirty="0" smtClean="0"/>
              <a:t> des </a:t>
            </a:r>
            <a:r>
              <a:rPr lang="de-DE" dirty="0" err="1" smtClean="0"/>
              <a:t>dupes</a:t>
            </a:r>
            <a:r>
              <a:rPr lang="de-DE" dirty="0" smtClean="0"/>
              <a:t> 1630, enthauptet 1632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9333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0"/>
            <a:ext cx="10889343" cy="49939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200" b="1" dirty="0" smtClean="0"/>
              <a:t>Ludwig XIII. und Richelieu</a:t>
            </a:r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8770251" y="281606"/>
            <a:ext cx="28610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Henri II de Montmorency, 1632 nicht öffentlich enthauptet, nach Aufstand &amp; Sezession Languedoc (Gaston)</a:t>
            </a:r>
            <a:endParaRPr lang="de-DE" dirty="0"/>
          </a:p>
        </p:txBody>
      </p:sp>
      <p:sp>
        <p:nvSpPr>
          <p:cNvPr id="11" name="Textfeld 10"/>
          <p:cNvSpPr txBox="1"/>
          <p:nvPr/>
        </p:nvSpPr>
        <p:spPr>
          <a:xfrm>
            <a:off x="281747" y="1923954"/>
            <a:ext cx="3503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Gaston, Bruder Ludwigs XIII</a:t>
            </a:r>
            <a:endParaRPr lang="de-DE" dirty="0"/>
          </a:p>
        </p:txBody>
      </p:sp>
      <p:sp>
        <p:nvSpPr>
          <p:cNvPr id="17" name="Textfeld 16"/>
          <p:cNvSpPr txBox="1"/>
          <p:nvPr/>
        </p:nvSpPr>
        <p:spPr>
          <a:xfrm>
            <a:off x="5706327" y="281606"/>
            <a:ext cx="21580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Francois de Montmorency-</a:t>
            </a:r>
            <a:r>
              <a:rPr lang="de-DE" dirty="0" err="1" smtClean="0"/>
              <a:t>Bouteville</a:t>
            </a:r>
            <a:r>
              <a:rPr lang="de-DE" dirty="0" smtClean="0"/>
              <a:t>, öffentlich enthauptet 1627 wegen Duells (</a:t>
            </a:r>
            <a:r>
              <a:rPr lang="de-DE" dirty="0" err="1" smtClean="0"/>
              <a:t>wdh</a:t>
            </a:r>
            <a:r>
              <a:rPr lang="de-DE" dirty="0" smtClean="0"/>
              <a:t>. trotz Edikt 1627)</a:t>
            </a: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27224"/>
            <a:ext cx="2834640" cy="3830776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6090" y="3027224"/>
            <a:ext cx="2941257" cy="3830776"/>
          </a:xfrm>
          <a:prstGeom prst="rect">
            <a:avLst/>
          </a:prstGeom>
        </p:spPr>
      </p:pic>
      <p:pic>
        <p:nvPicPr>
          <p:cNvPr id="11266" name="Picture 2" descr="http://upload.wikimedia.org/wikipedia/commons/thumb/e/ec/FrancoisdeMontmorency-Bouteville-15.jpg/220px-FrancoisdeMontmorency-Bouteville-1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671" y="2415762"/>
            <a:ext cx="3465575" cy="444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0246" y="2415763"/>
            <a:ext cx="3595008" cy="4442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27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99060"/>
            <a:ext cx="10889343" cy="585121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e-DE" sz="3000" b="1" dirty="0"/>
              <a:t>3. Ludwig XIII. und Richelieu </a:t>
            </a:r>
            <a:endParaRPr lang="de-DE" sz="3000" b="1" dirty="0" smtClean="0"/>
          </a:p>
          <a:p>
            <a:pPr marL="0" indent="0">
              <a:buNone/>
            </a:pPr>
            <a:endParaRPr lang="de-DE" b="1" dirty="0"/>
          </a:p>
          <a:p>
            <a:pPr marL="0" indent="0">
              <a:buNone/>
            </a:pPr>
            <a:r>
              <a:rPr lang="de-DE" b="1" dirty="0" smtClean="0"/>
              <a:t>Außen: Kampf gegen Spanien  </a:t>
            </a:r>
          </a:p>
          <a:p>
            <a:r>
              <a:rPr lang="de-DE" b="1" dirty="0" smtClean="0"/>
              <a:t>Innen und Außen verschränkt </a:t>
            </a:r>
            <a:br>
              <a:rPr lang="de-DE" b="1" dirty="0" smtClean="0"/>
            </a:br>
            <a:r>
              <a:rPr lang="de-DE" b="1" dirty="0" smtClean="0"/>
              <a:t>durch spanische Unterstützung für Gegner </a:t>
            </a:r>
            <a:br>
              <a:rPr lang="de-DE" b="1" dirty="0" smtClean="0"/>
            </a:br>
            <a:r>
              <a:rPr lang="de-DE" b="1" dirty="0" smtClean="0"/>
              <a:t>des Königs (schon 16. Jhdt. &gt; L 14)</a:t>
            </a:r>
          </a:p>
          <a:p>
            <a:r>
              <a:rPr lang="de-DE" b="1" dirty="0" smtClean="0"/>
              <a:t>Geopolitik Europas </a:t>
            </a:r>
          </a:p>
          <a:p>
            <a:r>
              <a:rPr lang="de-DE" b="1" dirty="0" smtClean="0"/>
              <a:t>Verdeckter Krieg gegen </a:t>
            </a:r>
            <a:br>
              <a:rPr lang="de-DE" b="1" dirty="0" smtClean="0"/>
            </a:br>
            <a:r>
              <a:rPr lang="de-DE" b="1" dirty="0" smtClean="0"/>
              <a:t>Spanien: </a:t>
            </a:r>
            <a:r>
              <a:rPr lang="de-DE" b="1" dirty="0" err="1" smtClean="0"/>
              <a:t>Veltlin</a:t>
            </a:r>
            <a:r>
              <a:rPr lang="de-DE" b="1" dirty="0" smtClean="0"/>
              <a:t> 1620er</a:t>
            </a:r>
          </a:p>
          <a:p>
            <a:r>
              <a:rPr lang="de-DE" b="1" dirty="0" smtClean="0"/>
              <a:t>Offener Krieg gegen </a:t>
            </a:r>
            <a:br>
              <a:rPr lang="de-DE" b="1" dirty="0" smtClean="0"/>
            </a:br>
            <a:r>
              <a:rPr lang="de-DE" b="1" dirty="0" smtClean="0"/>
              <a:t>Spanien: seit 1635, </a:t>
            </a:r>
            <a:br>
              <a:rPr lang="de-DE" b="1" dirty="0" smtClean="0"/>
            </a:br>
            <a:r>
              <a:rPr lang="de-DE" b="1" dirty="0" smtClean="0"/>
              <a:t>alliiert mit </a:t>
            </a:r>
          </a:p>
          <a:p>
            <a:pPr lvl="1"/>
            <a:r>
              <a:rPr lang="de-DE" sz="3000" b="1" dirty="0" smtClean="0"/>
              <a:t>NL </a:t>
            </a:r>
          </a:p>
          <a:p>
            <a:pPr lvl="1"/>
            <a:r>
              <a:rPr lang="de-DE" sz="3000" b="1" dirty="0" smtClean="0"/>
              <a:t>Schweden</a:t>
            </a:r>
          </a:p>
          <a:p>
            <a:pPr lvl="1"/>
            <a:r>
              <a:rPr lang="de-DE" sz="3000" b="1" dirty="0" smtClean="0"/>
              <a:t>Hessen-Kassel</a:t>
            </a:r>
          </a:p>
          <a:p>
            <a:pPr marL="457200" lvl="1" indent="0">
              <a:buNone/>
            </a:pPr>
            <a:r>
              <a:rPr lang="de-DE" sz="3000" b="1" dirty="0" smtClean="0"/>
              <a:t> </a:t>
            </a:r>
            <a:endParaRPr lang="de-DE" sz="3000" b="1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7596" y="999932"/>
            <a:ext cx="4774404" cy="585806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9540" y="2967737"/>
            <a:ext cx="3573733" cy="3890263"/>
          </a:xfrm>
          <a:prstGeom prst="rect">
            <a:avLst/>
          </a:prstGeom>
        </p:spPr>
      </p:pic>
      <p:cxnSp>
        <p:nvCxnSpPr>
          <p:cNvPr id="7" name="Gerade Verbindung mit Pfeil 6"/>
          <p:cNvCxnSpPr/>
          <p:nvPr/>
        </p:nvCxnSpPr>
        <p:spPr>
          <a:xfrm flipV="1">
            <a:off x="6138153" y="3616505"/>
            <a:ext cx="4184562" cy="722031"/>
          </a:xfrm>
          <a:prstGeom prst="straightConnector1">
            <a:avLst/>
          </a:prstGeom>
          <a:ln w="762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962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MU_CD_2018">
  <a:themeElements>
    <a:clrScheme name="">
      <a:dk1>
        <a:srgbClr val="000000"/>
      </a:dk1>
      <a:lt1>
        <a:srgbClr val="FFFFFF"/>
      </a:lt1>
      <a:dk2>
        <a:srgbClr val="4C4C4C"/>
      </a:dk2>
      <a:lt2>
        <a:srgbClr val="808080"/>
      </a:lt2>
      <a:accent1>
        <a:srgbClr val="FFCC00"/>
      </a:accent1>
      <a:accent2>
        <a:srgbClr val="FF990F"/>
      </a:accent2>
      <a:accent3>
        <a:srgbClr val="FFFFFF"/>
      </a:accent3>
      <a:accent4>
        <a:srgbClr val="000000"/>
      </a:accent4>
      <a:accent5>
        <a:srgbClr val="FFE2AA"/>
      </a:accent5>
      <a:accent6>
        <a:srgbClr val="E78A0C"/>
      </a:accent6>
      <a:hlink>
        <a:srgbClr val="009900"/>
      </a:hlink>
      <a:folHlink>
        <a:srgbClr val="99CC00"/>
      </a:folHlink>
    </a:clrScheme>
    <a:fontScheme name="LMU">
      <a:majorFont>
        <a:latin typeface="LMU SabonNext Demi"/>
        <a:ea typeface=""/>
        <a:cs typeface=""/>
      </a:majorFont>
      <a:minorFont>
        <a:latin typeface="LMU CompatilFac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MU CompatilFact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MU CompatilFact" pitchFamily="2" charset="0"/>
          </a:defRPr>
        </a:defPPr>
      </a:lstStyle>
    </a:lnDef>
  </a:objectDefaults>
  <a:extraClrSchemeLst>
    <a:extraClrScheme>
      <a:clrScheme name="Praesentation_lmu_aktuel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esentation_lmu_aktuel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esentation_lmu_aktuel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esentation_lmu_aktuel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esentation_lmu_aktuel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esentation_lmu_aktuel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13">
        <a:dk1>
          <a:srgbClr val="000000"/>
        </a:dk1>
        <a:lt1>
          <a:srgbClr val="FFFFFF"/>
        </a:lt1>
        <a:dk2>
          <a:srgbClr val="4C4C4C"/>
        </a:dk2>
        <a:lt2>
          <a:srgbClr val="808080"/>
        </a:lt2>
        <a:accent1>
          <a:srgbClr val="FFCC00"/>
        </a:accent1>
        <a:accent2>
          <a:srgbClr val="FF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E78A00"/>
        </a:accent6>
        <a:hlink>
          <a:srgbClr val="0099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1665</Words>
  <Application>Microsoft Office PowerPoint</Application>
  <PresentationFormat>Widescreen</PresentationFormat>
  <Paragraphs>275</Paragraphs>
  <Slides>32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3" baseType="lpstr">
      <vt:lpstr>MS PGothic</vt:lpstr>
      <vt:lpstr>Arial</vt:lpstr>
      <vt:lpstr>Calibri</vt:lpstr>
      <vt:lpstr>Calibri Light</vt:lpstr>
      <vt:lpstr>LMU CompatilFact</vt:lpstr>
      <vt:lpstr>Times</vt:lpstr>
      <vt:lpstr>Wingdings</vt:lpstr>
      <vt:lpstr>Office Theme</vt:lpstr>
      <vt:lpstr>LMU_CD_2018</vt:lpstr>
      <vt:lpstr>1_Office</vt:lpstr>
      <vt:lpstr>think-cell Folie</vt:lpstr>
      <vt:lpstr>Vorlesung  Ludwig XIV. und die Kunst  der Monarchie im Europa der Frühen Neuzeit</vt:lpstr>
      <vt:lpstr>PowerPoint Presentation</vt:lpstr>
      <vt:lpstr>PowerPoint Presentation</vt:lpstr>
      <vt:lpstr>     Frankreich bis in die Mitte des 17. Jahrhunderts  </vt:lpstr>
      <vt:lpstr>Warum wichtig?</vt:lpstr>
      <vt:lpstr> Frankreich bis in die Mitte des 17. Jahrhunderts  </vt:lpstr>
      <vt:lpstr>     Frankreich in der ersten Hälfte des 17. Jahrhunderts  </vt:lpstr>
      <vt:lpstr>     Frankreich in der ersten Hälfte des 17. Jahrhunderts  </vt:lpstr>
      <vt:lpstr>     Frankreich bis in die Mitte des 17. Jahrhunderts  </vt:lpstr>
      <vt:lpstr>PowerPoint Presentation</vt:lpstr>
      <vt:lpstr>Frankreich bis in die Mitte des 17. Jahrhunderts  </vt:lpstr>
      <vt:lpstr>PowerPoint Presentation</vt:lpstr>
      <vt:lpstr>PowerPoint Presentation</vt:lpstr>
      <vt:lpstr>PowerPoint Presentation</vt:lpstr>
      <vt:lpstr>Frankreich bis in die Mitte des 17. Jahrhunderts  </vt:lpstr>
      <vt:lpstr>     Frankreich bis in die Mitte des 17. Jahrhunderts  </vt:lpstr>
      <vt:lpstr>PowerPoint Presentation</vt:lpstr>
      <vt:lpstr>PowerPoint Presentation</vt:lpstr>
      <vt:lpstr>     Frankreich bis in die Mitte des 17. Jahrhunderts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LMU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Mark Hengerer</dc:creator>
  <cp:lastModifiedBy>Bolton, Denise</cp:lastModifiedBy>
  <cp:revision>62</cp:revision>
  <cp:lastPrinted>2014-04-14T06:55:55Z</cp:lastPrinted>
  <dcterms:created xsi:type="dcterms:W3CDTF">2014-04-13T19:41:47Z</dcterms:created>
  <dcterms:modified xsi:type="dcterms:W3CDTF">2022-11-09T10:16:53Z</dcterms:modified>
</cp:coreProperties>
</file>