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5" r:id="rId3"/>
  </p:sldMasterIdLst>
  <p:sldIdLst>
    <p:sldId id="285" r:id="rId4"/>
    <p:sldId id="301" r:id="rId5"/>
    <p:sldId id="308" r:id="rId6"/>
    <p:sldId id="309" r:id="rId7"/>
    <p:sldId id="311" r:id="rId8"/>
    <p:sldId id="259" r:id="rId9"/>
    <p:sldId id="302" r:id="rId10"/>
    <p:sldId id="303" r:id="rId11"/>
    <p:sldId id="305" r:id="rId12"/>
    <p:sldId id="307" r:id="rId13"/>
    <p:sldId id="306" r:id="rId14"/>
    <p:sldId id="270" r:id="rId15"/>
    <p:sldId id="287" r:id="rId16"/>
    <p:sldId id="286" r:id="rId17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2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9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5BD0-F1E6-4D9F-A402-A6B1D84D9F1E}" type="datetimeFigureOut">
              <a:rPr lang="de-DE" smtClean="0"/>
              <a:t>08.11.22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2A0-2586-471D-91E3-C52AAE0F4D2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5831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5BD0-F1E6-4D9F-A402-A6B1D84D9F1E}" type="datetimeFigureOut">
              <a:rPr lang="de-DE" smtClean="0"/>
              <a:t>08.11.22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2A0-2586-471D-91E3-C52AAE0F4D2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897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5BD0-F1E6-4D9F-A402-A6B1D84D9F1E}" type="datetimeFigureOut">
              <a:rPr lang="de-DE" smtClean="0"/>
              <a:t>08.11.22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2A0-2586-471D-91E3-C52AAE0F4D2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123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5BD0-F1E6-4D9F-A402-A6B1D84D9F1E}" type="datetimeFigureOut">
              <a:rPr lang="de-DE" smtClean="0"/>
              <a:t>08.11.22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2A0-2586-471D-91E3-C52AAE0F4D2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7371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5BD0-F1E6-4D9F-A402-A6B1D84D9F1E}" type="datetimeFigureOut">
              <a:rPr lang="de-DE" smtClean="0"/>
              <a:t>08.11.22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2A0-2586-471D-91E3-C52AAE0F4D2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6137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5BD0-F1E6-4D9F-A402-A6B1D84D9F1E}" type="datetimeFigureOut">
              <a:rPr lang="de-DE" smtClean="0"/>
              <a:t>08.11.22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2A0-2586-471D-91E3-C52AAE0F4D2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8376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5BD0-F1E6-4D9F-A402-A6B1D84D9F1E}" type="datetimeFigureOut">
              <a:rPr lang="de-DE" smtClean="0"/>
              <a:t>08.11.22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2A0-2586-471D-91E3-C52AAE0F4D2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9292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5BD0-F1E6-4D9F-A402-A6B1D84D9F1E}" type="datetimeFigureOut">
              <a:rPr lang="de-DE" smtClean="0"/>
              <a:t>08.11.22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2A0-2586-471D-91E3-C52AAE0F4D2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5612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5BD0-F1E6-4D9F-A402-A6B1D84D9F1E}" type="datetimeFigureOut">
              <a:rPr lang="de-DE" smtClean="0"/>
              <a:t>08.11.22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2A0-2586-471D-91E3-C52AAE0F4D2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9146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5BD0-F1E6-4D9F-A402-A6B1D84D9F1E}" type="datetimeFigureOut">
              <a:rPr lang="de-DE" smtClean="0"/>
              <a:t>08.11.22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2A0-2586-471D-91E3-C52AAE0F4D2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9682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5BD0-F1E6-4D9F-A402-A6B1D84D9F1E}" type="datetimeFigureOut">
              <a:rPr lang="de-DE" smtClean="0"/>
              <a:t>08.11.22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2A0-2586-471D-91E3-C52AAE0F4D2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8160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 bwMode="auto">
          <a:xfrm>
            <a:off x="0" y="0"/>
            <a:ext cx="12192000" cy="1196752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67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MU CompatilFact" pitchFamily="2" charset="0"/>
            </a:endParaRPr>
          </a:p>
        </p:txBody>
      </p:sp>
      <p:pic>
        <p:nvPicPr>
          <p:cNvPr id="7" name="Bild 6" descr="Header_RGB50s_trans_ppt.eps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53"/>
          <a:stretch/>
        </p:blipFill>
        <p:spPr>
          <a:xfrm>
            <a:off x="315576" y="176645"/>
            <a:ext cx="1691025" cy="779407"/>
          </a:xfrm>
          <a:prstGeom prst="rect">
            <a:avLst/>
          </a:prstGeom>
        </p:spPr>
      </p:pic>
      <p:pic>
        <p:nvPicPr>
          <p:cNvPr id="9" name="Bild 8" descr="Siegel_25s.eps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491" y="188641"/>
            <a:ext cx="1579643" cy="1642545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lang="de-DE" sz="3200" dirty="0">
                <a:solidFill>
                  <a:srgbClr val="006C30"/>
                </a:solidFill>
                <a:latin typeface="+mn-lt"/>
                <a:ea typeface="MS PGothic" pitchFamily="34" charset="-128"/>
                <a:cs typeface="Arial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51684562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063553" y="577255"/>
            <a:ext cx="6854857" cy="360040"/>
          </a:xfrm>
          <a:prstGeom prst="rect">
            <a:avLst/>
          </a:prstGeom>
        </p:spPr>
        <p:txBody>
          <a:bodyPr/>
          <a:lstStyle>
            <a:lvl1pPr>
              <a:defRPr sz="2133">
                <a:solidFill>
                  <a:schemeClr val="bg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334434" y="1268413"/>
            <a:ext cx="11523133" cy="504090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  <a:lvl2pPr>
              <a:defRPr sz="2667">
                <a:latin typeface="+mn-lt"/>
                <a:cs typeface="Arial" panose="020B0604020202020204" pitchFamily="34" charset="0"/>
              </a:defRPr>
            </a:lvl2pPr>
            <a:lvl3pPr>
              <a:defRPr sz="2400">
                <a:latin typeface="+mn-lt"/>
                <a:cs typeface="Arial" panose="020B0604020202020204" pitchFamily="34" charset="0"/>
              </a:defRPr>
            </a:lvl3pPr>
            <a:lvl4pPr>
              <a:defRPr>
                <a:latin typeface="+mn-lt"/>
                <a:cs typeface="Arial" panose="020B0604020202020204" pitchFamily="34" charset="0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4" name="Titel 6"/>
          <p:cNvSpPr txBox="1">
            <a:spLocks/>
          </p:cNvSpPr>
          <p:nvPr userDrawn="1"/>
        </p:nvSpPr>
        <p:spPr>
          <a:xfrm>
            <a:off x="9423863" y="6309320"/>
            <a:ext cx="2438367" cy="48005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2">
                    <a:lumMod val="75000"/>
                  </a:schemeClr>
                </a:solidFill>
                <a:latin typeface="+mn-lt"/>
                <a:ea typeface="MS PGothic" pitchFamily="34" charset="-128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charset="0"/>
                <a:ea typeface="MS PGothic" pitchFamily="34" charset="-128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charset="0"/>
                <a:ea typeface="MS PGothic" pitchFamily="34" charset="-128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9pPr>
          </a:lstStyle>
          <a:p>
            <a:pPr marL="0" marR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2133" kern="0" dirty="0">
                <a:latin typeface="+mn-lt"/>
                <a:cs typeface="Arial" panose="020B0604020202020204" pitchFamily="34" charset="0"/>
              </a:rPr>
              <a:t>Folie</a:t>
            </a:r>
            <a:r>
              <a:rPr lang="de-DE" sz="2133" kern="0" baseline="0" dirty="0">
                <a:latin typeface="+mn-lt"/>
                <a:cs typeface="Arial" panose="020B0604020202020204" pitchFamily="34" charset="0"/>
              </a:rPr>
              <a:t> </a:t>
            </a:r>
            <a:fld id="{17A2342A-CA8C-4FED-8F1C-784024EE17E2}" type="slidenum">
              <a:rPr lang="de-DE" sz="2133" smtClean="0">
                <a:latin typeface="+mn-lt"/>
                <a:cs typeface="Arial" panose="020B0604020202020204" pitchFamily="34" charset="0"/>
              </a:rPr>
              <a:pPr marL="0" marR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de-DE" sz="2133" kern="0" baseline="0" dirty="0">
                <a:latin typeface="+mn-lt"/>
                <a:cs typeface="Arial" panose="020B0604020202020204" pitchFamily="34" charset="0"/>
              </a:rPr>
              <a:t> von XY</a:t>
            </a:r>
            <a:endParaRPr lang="de-DE" sz="2133" kern="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532293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63553" y="577255"/>
            <a:ext cx="6854857" cy="360040"/>
          </a:xfrm>
          <a:prstGeom prst="rect">
            <a:avLst/>
          </a:prstGeom>
        </p:spPr>
        <p:txBody>
          <a:bodyPr/>
          <a:lstStyle>
            <a:lvl1pPr>
              <a:defRPr sz="2133">
                <a:solidFill>
                  <a:schemeClr val="bg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2113428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914400" y="4119217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6141457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53963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60775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23059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15929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01942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21225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94117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5697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53504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51779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5760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14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vmlDrawing" Target="../drawings/vmlDrawing1.vml"/><Relationship Id="rId11" Type="http://schemas.openxmlformats.org/officeDocument/2006/relationships/image" Target="../media/image3.png"/><Relationship Id="rId5" Type="http://schemas.openxmlformats.org/officeDocument/2006/relationships/theme" Target="../theme/theme2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45BD0-F1E6-4D9F-A402-A6B1D84D9F1E}" type="datetimeFigureOut">
              <a:rPr lang="de-DE" smtClean="0"/>
              <a:t>08.11.22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022A0-2586-471D-91E3-C52AAE0F4D2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903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75000"/>
                <a:alpha val="89000"/>
              </a:schemeClr>
            </a:gs>
          </a:gsLst>
          <a:lin ang="60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7"/>
            </p:custDataLst>
            <p:extLst/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think-cell Folie" r:id="rId8" imgW="270" imgH="270" progId="TCLayout.ActiveDocument.1">
                  <p:embed/>
                </p:oleObj>
              </mc:Choice>
              <mc:Fallback>
                <p:oleObj name="think-cell Folie" r:id="rId8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Gerade Verbindung 10"/>
          <p:cNvCxnSpPr/>
          <p:nvPr/>
        </p:nvCxnSpPr>
        <p:spPr>
          <a:xfrm>
            <a:off x="0" y="1096821"/>
            <a:ext cx="12192000" cy="0"/>
          </a:xfrm>
          <a:prstGeom prst="line">
            <a:avLst/>
          </a:prstGeom>
          <a:ln w="6350">
            <a:gradFill flip="none" rotWithShape="1">
              <a:gsLst>
                <a:gs pos="9000">
                  <a:srgbClr val="445E8C"/>
                </a:gs>
                <a:gs pos="91000">
                  <a:srgbClr val="A2C333"/>
                </a:gs>
                <a:gs pos="41000">
                  <a:srgbClr val="FF971B"/>
                </a:gs>
                <a:gs pos="64000">
                  <a:srgbClr val="D0003A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 5" descr="Siegel_25s.eps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536" y="332657"/>
            <a:ext cx="914529" cy="90046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75" y="164638"/>
            <a:ext cx="11432055" cy="7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79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ransition spd="med">
    <p:fade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133">
          <a:solidFill>
            <a:srgbClr val="006C30"/>
          </a:solidFill>
          <a:latin typeface="Arial" pitchFamily="34" charset="0"/>
          <a:ea typeface="MS PGothic" pitchFamily="34" charset="-128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133">
          <a:solidFill>
            <a:srgbClr val="006C30"/>
          </a:solidFill>
          <a:latin typeface="Arial" charset="0"/>
          <a:ea typeface="MS PGothic" pitchFamily="34" charset="-128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133">
          <a:solidFill>
            <a:srgbClr val="006C30"/>
          </a:solidFill>
          <a:latin typeface="Arial" charset="0"/>
          <a:ea typeface="MS PGothic" pitchFamily="34" charset="-128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133">
          <a:solidFill>
            <a:srgbClr val="006C30"/>
          </a:solidFill>
          <a:latin typeface="Arial" charset="0"/>
          <a:ea typeface="MS PGothic" pitchFamily="34" charset="-128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133">
          <a:solidFill>
            <a:srgbClr val="006C30"/>
          </a:solidFill>
          <a:latin typeface="Arial" charset="0"/>
          <a:ea typeface="MS PGothic" pitchFamily="34" charset="-128"/>
          <a:cs typeface="Arial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2133">
          <a:solidFill>
            <a:srgbClr val="006C30"/>
          </a:solidFill>
          <a:latin typeface="LMU CompatilFact" pitchFamily="2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2133">
          <a:solidFill>
            <a:srgbClr val="006C30"/>
          </a:solidFill>
          <a:latin typeface="LMU CompatilFact" pitchFamily="2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2133">
          <a:solidFill>
            <a:srgbClr val="006C30"/>
          </a:solidFill>
          <a:latin typeface="LMU CompatilFact" pitchFamily="2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2133">
          <a:solidFill>
            <a:srgbClr val="006C30"/>
          </a:solidFill>
          <a:latin typeface="LMU CompatilFact" pitchFamily="2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Font typeface="Wingdings" pitchFamily="2" charset="2"/>
        <a:defRPr sz="3200">
          <a:solidFill>
            <a:srgbClr val="006C30"/>
          </a:solidFill>
          <a:latin typeface="Arial" pitchFamily="34" charset="0"/>
          <a:ea typeface="MS PGothic" pitchFamily="34" charset="-128"/>
          <a:cs typeface="Arial" pitchFamily="34" charset="0"/>
        </a:defRPr>
      </a:lvl1pPr>
      <a:lvl2pPr marL="990575" indent="-380990" algn="l" rtl="0" eaLnBrk="1" fontAlgn="base" hangingPunct="1">
        <a:lnSpc>
          <a:spcPct val="140000"/>
        </a:lnSpc>
        <a:spcBef>
          <a:spcPct val="20000"/>
        </a:spcBef>
        <a:spcAft>
          <a:spcPct val="0"/>
        </a:spcAft>
        <a:buClr>
          <a:srgbClr val="006600"/>
        </a:buClr>
        <a:buFont typeface="Times" pitchFamily="18" charset="0"/>
        <a:buChar char="•"/>
        <a:defRPr sz="2133">
          <a:solidFill>
            <a:srgbClr val="006C30"/>
          </a:solidFill>
          <a:latin typeface="Arial" pitchFamily="34" charset="0"/>
          <a:ea typeface="Arial" charset="0"/>
          <a:cs typeface="Arial" pitchFamily="34" charset="0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Clr>
          <a:srgbClr val="006600"/>
        </a:buClr>
        <a:buFont typeface="LMU CompatilFact" pitchFamily="2" charset="0"/>
        <a:buChar char="–"/>
        <a:defRPr sz="2133">
          <a:solidFill>
            <a:srgbClr val="006C30"/>
          </a:solidFill>
          <a:latin typeface="Arial" pitchFamily="34" charset="0"/>
          <a:ea typeface="Arial" charset="0"/>
          <a:cs typeface="Arial" pitchFamily="34" charset="0"/>
        </a:defRPr>
      </a:lvl3pPr>
      <a:lvl4pPr marL="2082748" indent="-304792" algn="l" rtl="0" eaLnBrk="1" fontAlgn="base" hangingPunct="1">
        <a:spcBef>
          <a:spcPct val="20000"/>
        </a:spcBef>
        <a:spcAft>
          <a:spcPct val="0"/>
        </a:spcAft>
        <a:buClr>
          <a:srgbClr val="006600"/>
        </a:buClr>
        <a:buChar char="-"/>
        <a:defRPr sz="2133">
          <a:solidFill>
            <a:srgbClr val="006C30"/>
          </a:solidFill>
          <a:latin typeface="Arial" pitchFamily="34" charset="0"/>
          <a:ea typeface="Arial" charset="0"/>
          <a:cs typeface="Arial" pitchFamily="34" charset="0"/>
        </a:defRPr>
      </a:lvl4pPr>
      <a:lvl5pPr marL="2641534" indent="-304792" algn="l" rtl="0" eaLnBrk="1" fontAlgn="base" hangingPunct="1">
        <a:spcBef>
          <a:spcPct val="20000"/>
        </a:spcBef>
        <a:spcAft>
          <a:spcPct val="0"/>
        </a:spcAft>
        <a:defRPr sz="2133">
          <a:solidFill>
            <a:srgbClr val="006C30"/>
          </a:solidFill>
          <a:latin typeface="Arial" pitchFamily="34" charset="0"/>
          <a:ea typeface="Arial" charset="0"/>
          <a:cs typeface="Arial" pitchFamily="34" charset="0"/>
        </a:defRPr>
      </a:lvl5pPr>
      <a:lvl6pPr marL="3251119" indent="-304792" algn="l" rtl="0" eaLnBrk="1" fontAlgn="base" hangingPunct="1">
        <a:spcBef>
          <a:spcPct val="20000"/>
        </a:spcBef>
        <a:spcAft>
          <a:spcPct val="0"/>
        </a:spcAft>
        <a:defRPr sz="2133">
          <a:solidFill>
            <a:srgbClr val="006C30"/>
          </a:solidFill>
          <a:latin typeface="+mn-lt"/>
        </a:defRPr>
      </a:lvl6pPr>
      <a:lvl7pPr marL="3860703" indent="-304792" algn="l" rtl="0" eaLnBrk="1" fontAlgn="base" hangingPunct="1">
        <a:spcBef>
          <a:spcPct val="20000"/>
        </a:spcBef>
        <a:spcAft>
          <a:spcPct val="0"/>
        </a:spcAft>
        <a:defRPr sz="2133">
          <a:solidFill>
            <a:srgbClr val="006C30"/>
          </a:solidFill>
          <a:latin typeface="+mn-lt"/>
        </a:defRPr>
      </a:lvl7pPr>
      <a:lvl8pPr marL="4470288" indent="-304792" algn="l" rtl="0" eaLnBrk="1" fontAlgn="base" hangingPunct="1">
        <a:spcBef>
          <a:spcPct val="20000"/>
        </a:spcBef>
        <a:spcAft>
          <a:spcPct val="0"/>
        </a:spcAft>
        <a:defRPr sz="2133">
          <a:solidFill>
            <a:srgbClr val="006C30"/>
          </a:solidFill>
          <a:latin typeface="+mn-lt"/>
        </a:defRPr>
      </a:lvl8pPr>
      <a:lvl9pPr marL="5079873" indent="-304792" algn="l" rtl="0" eaLnBrk="1" fontAlgn="base" hangingPunct="1">
        <a:spcBef>
          <a:spcPct val="20000"/>
        </a:spcBef>
        <a:spcAft>
          <a:spcPct val="0"/>
        </a:spcAft>
        <a:defRPr sz="2133">
          <a:solidFill>
            <a:srgbClr val="006C30"/>
          </a:solidFill>
          <a:latin typeface="+mn-lt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8896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1202437"/>
            <a:ext cx="12191999" cy="1858263"/>
          </a:xfrm>
        </p:spPr>
        <p:txBody>
          <a:bodyPr/>
          <a:lstStyle/>
          <a:p>
            <a:pPr algn="ctr"/>
            <a:r>
              <a:rPr lang="de-DE" sz="4400" b="1" dirty="0"/>
              <a:t>Vorlesung </a:t>
            </a:r>
            <a:br>
              <a:rPr lang="de-DE" sz="4400" b="1" dirty="0"/>
            </a:br>
            <a:r>
              <a:rPr lang="de-DE" sz="4400" b="1" dirty="0"/>
              <a:t>Ludwig XIV. und die Kunst </a:t>
            </a:r>
            <a:br>
              <a:rPr lang="de-DE" sz="4400" b="1" dirty="0"/>
            </a:br>
            <a:r>
              <a:rPr lang="de-DE" sz="4400" b="1" dirty="0"/>
              <a:t>der Monarchie im Europa der Frühen Neuzeit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0" y="3060700"/>
            <a:ext cx="12192000" cy="3797300"/>
          </a:xfrm>
        </p:spPr>
        <p:txBody>
          <a:bodyPr/>
          <a:lstStyle/>
          <a:p>
            <a:endParaRPr lang="de-DE" dirty="0"/>
          </a:p>
          <a:p>
            <a:r>
              <a:rPr lang="de-DE" sz="3600" dirty="0"/>
              <a:t>Prof. Dr. Mark Hengerer</a:t>
            </a:r>
            <a:br>
              <a:rPr lang="de-DE" sz="3600" dirty="0"/>
            </a:br>
            <a:r>
              <a:rPr lang="de-DE" sz="3600" dirty="0"/>
              <a:t>Wintersemester 2022/23</a:t>
            </a:r>
          </a:p>
          <a:p>
            <a:endParaRPr lang="de-DE" sz="3600" dirty="0"/>
          </a:p>
          <a:p>
            <a:pPr>
              <a:defRPr/>
            </a:pPr>
            <a:r>
              <a:rPr lang="de-DE" sz="2800" dirty="0"/>
              <a:t>Folien: https://www.fnz.geschichte.uni-muenchen.de/studium_lehre/lehre_wise_22-23/index.html</a:t>
            </a:r>
          </a:p>
          <a:p>
            <a:pPr>
              <a:defRPr/>
            </a:pPr>
            <a:r>
              <a:rPr lang="de-DE" sz="2800" dirty="0"/>
              <a:t>Passwort: Sabatier (Bereitstellung i.d.R. am Vorlesungstag)</a:t>
            </a:r>
          </a:p>
          <a:p>
            <a:endParaRPr lang="de-DE" sz="3600" dirty="0"/>
          </a:p>
          <a:p>
            <a:endParaRPr lang="de-DE" sz="3600" dirty="0"/>
          </a:p>
          <a:p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2133427785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850" y="292100"/>
            <a:ext cx="6645972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247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de-DE" b="1" dirty="0"/>
              <a:t>Warum wichtig?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4600" y="1215488"/>
            <a:ext cx="11149800" cy="5214112"/>
          </a:xfrm>
        </p:spPr>
        <p:txBody>
          <a:bodyPr/>
          <a:lstStyle/>
          <a:p>
            <a:r>
              <a:rPr lang="de-DE" dirty="0"/>
              <a:t>Zentrale Position in der Frühen Neuzeit</a:t>
            </a:r>
          </a:p>
          <a:p>
            <a:pPr lvl="1"/>
            <a:r>
              <a:rPr lang="de-DE" dirty="0"/>
              <a:t>Frühe Neuzeit</a:t>
            </a:r>
          </a:p>
          <a:p>
            <a:pPr lvl="2"/>
            <a:r>
              <a:rPr lang="de-DE" dirty="0"/>
              <a:t>Funktionale Differenzierung</a:t>
            </a:r>
          </a:p>
          <a:p>
            <a:pPr lvl="2"/>
            <a:r>
              <a:rPr lang="de-DE" dirty="0"/>
              <a:t>Korporation &gt; Organisation</a:t>
            </a:r>
          </a:p>
          <a:p>
            <a:pPr lvl="2"/>
            <a:r>
              <a:rPr lang="de-DE" dirty="0"/>
              <a:t>Transformation des medialen Substrats gesellschaftlicher Reproduktion (Kontingenzerfahrung)</a:t>
            </a:r>
          </a:p>
          <a:p>
            <a:pPr lvl="2"/>
            <a:r>
              <a:rPr lang="de-DE" dirty="0"/>
              <a:t>Transformation von Technologien () &gt; Protoindustrialisierung, Industriegesellschaft</a:t>
            </a:r>
          </a:p>
          <a:p>
            <a:pPr lvl="2"/>
            <a:r>
              <a:rPr lang="de-DE" dirty="0"/>
              <a:t>Verstärkung der Internationalisierung, Globalisierung </a:t>
            </a:r>
          </a:p>
          <a:p>
            <a:pPr lvl="1"/>
            <a:r>
              <a:rPr lang="de-DE" dirty="0"/>
              <a:t>Ludwig XIV.</a:t>
            </a:r>
          </a:p>
          <a:p>
            <a:pPr lvl="2"/>
            <a:r>
              <a:rPr lang="de-DE" dirty="0"/>
              <a:t>Politik &lt;&gt; Religion &lt;&gt; Wirtschaft &lt;&gt; Wissenschaft &lt;&gt; Kunst </a:t>
            </a:r>
          </a:p>
          <a:p>
            <a:pPr lvl="2"/>
            <a:r>
              <a:rPr lang="de-DE" dirty="0"/>
              <a:t>„absolute Monarchie“ (str.), Staatsausbau, Religionspolitik (Conseil de </a:t>
            </a:r>
            <a:r>
              <a:rPr lang="de-DE" dirty="0" err="1"/>
              <a:t>Conscience</a:t>
            </a:r>
            <a:r>
              <a:rPr lang="de-DE" dirty="0"/>
              <a:t>), Wirtschaftspolitik (Conseil, Bureau de Commerce, CCs), Akademien  </a:t>
            </a:r>
          </a:p>
          <a:p>
            <a:pPr lvl="2"/>
            <a:r>
              <a:rPr lang="de-DE" dirty="0"/>
              <a:t>Kunst/Repräsentation Medienvielfalt; Buchdruck, Akte, </a:t>
            </a:r>
            <a:r>
              <a:rPr lang="de-DE" dirty="0" err="1"/>
              <a:t>Registre</a:t>
            </a:r>
            <a:r>
              <a:rPr lang="de-DE" dirty="0"/>
              <a:t> etc. </a:t>
            </a:r>
          </a:p>
          <a:p>
            <a:pPr lvl="2"/>
            <a:r>
              <a:rPr lang="de-DE" dirty="0"/>
              <a:t>Metallurgie (</a:t>
            </a:r>
            <a:r>
              <a:rPr lang="de-DE" dirty="0" err="1"/>
              <a:t>Rennofen</a:t>
            </a:r>
            <a:r>
              <a:rPr lang="de-DE" dirty="0"/>
              <a:t> &gt; Frischen &gt; Hochofen), Logistik/Festungsbau, Kanalbau, Hydrographie (Fournier)</a:t>
            </a:r>
          </a:p>
          <a:p>
            <a:pPr lvl="2"/>
            <a:r>
              <a:rPr lang="de-DE" dirty="0"/>
              <a:t>Kolonien (v.a. Nordamerika), Handelsgesellschaften, Aufstieg der Hafenstädte, Konsulate  </a:t>
            </a:r>
          </a:p>
          <a:p>
            <a:pPr lvl="1"/>
            <a:endParaRPr lang="de-DE" dirty="0"/>
          </a:p>
          <a:p>
            <a:pPr lvl="2"/>
            <a:endParaRPr lang="de-DE" dirty="0"/>
          </a:p>
          <a:p>
            <a:pPr lvl="3"/>
            <a:endParaRPr lang="de-DE" dirty="0"/>
          </a:p>
          <a:p>
            <a:pPr lvl="2"/>
            <a:endParaRPr lang="de-DE" dirty="0"/>
          </a:p>
          <a:p>
            <a:pPr lvl="2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1399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337" y="231150"/>
            <a:ext cx="2551908" cy="370725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6462" y="231150"/>
            <a:ext cx="2657475" cy="147637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5754" y="231150"/>
            <a:ext cx="2291901" cy="370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892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63" y="496800"/>
            <a:ext cx="3300938" cy="5056468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8962" y="496798"/>
            <a:ext cx="3226675" cy="505647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2932" y="496798"/>
            <a:ext cx="2752264" cy="439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48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99" y="316300"/>
            <a:ext cx="4331821" cy="5926100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4932000" y="33020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Ziegler 2010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288" y="108848"/>
            <a:ext cx="5442849" cy="661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11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250" y="88901"/>
            <a:ext cx="2174122" cy="331470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4758" y="77060"/>
            <a:ext cx="2194143" cy="33147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608563" y="5596532"/>
            <a:ext cx="34144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chemeClr val="bg1"/>
                </a:solidFill>
              </a:rPr>
              <a:t>Horowski</a:t>
            </a:r>
            <a:r>
              <a:rPr lang="de-DE" dirty="0">
                <a:solidFill>
                  <a:schemeClr val="bg1"/>
                </a:solidFill>
              </a:rPr>
              <a:t> 2012, Wrede 2015, Hengerer 2015, Tischer 2016, </a:t>
            </a:r>
            <a:r>
              <a:rPr lang="de-DE" dirty="0" err="1">
                <a:solidFill>
                  <a:schemeClr val="bg1"/>
                </a:solidFill>
              </a:rPr>
              <a:t>Externbrink</a:t>
            </a:r>
            <a:r>
              <a:rPr lang="de-DE" dirty="0">
                <a:solidFill>
                  <a:schemeClr val="bg1"/>
                </a:solidFill>
              </a:rPr>
              <a:t> 2021, Mansel 2022 (d)   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9888" y="82551"/>
            <a:ext cx="2085004" cy="333838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0497" y="71569"/>
            <a:ext cx="2125611" cy="333838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85" y="99285"/>
            <a:ext cx="2214099" cy="3270249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5750" y="3067114"/>
            <a:ext cx="2527300" cy="368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7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90600" y="400050"/>
            <a:ext cx="523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Sabatier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75" y="177800"/>
            <a:ext cx="2457450" cy="33909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113" y="177800"/>
            <a:ext cx="2300288" cy="338236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2449" y="628650"/>
            <a:ext cx="2078885" cy="293151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0382" y="177801"/>
            <a:ext cx="3420580" cy="46355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9181" y="3136900"/>
            <a:ext cx="2304313" cy="3572669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2538" y="3422368"/>
            <a:ext cx="2421150" cy="328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86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635" y="493624"/>
            <a:ext cx="8349763" cy="5878375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8719201" y="1699200"/>
            <a:ext cx="33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https://www.chateauversailles.fr/decouvrir/domaine/chateau</a:t>
            </a:r>
          </a:p>
        </p:txBody>
      </p:sp>
    </p:spTree>
    <p:extLst>
      <p:ext uri="{BB962C8B-B14F-4D97-AF65-F5344CB8AC3E}">
        <p14:creationId xmlns:p14="http://schemas.microsoft.com/office/powerpoint/2010/main" val="910430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601" y="0"/>
            <a:ext cx="7734300" cy="672465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194401" y="116640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https://galeriedesglaces-versailles.fr/html/11/collection/galerie.html</a:t>
            </a:r>
          </a:p>
        </p:txBody>
      </p:sp>
    </p:spTree>
    <p:extLst>
      <p:ext uri="{BB962C8B-B14F-4D97-AF65-F5344CB8AC3E}">
        <p14:creationId xmlns:p14="http://schemas.microsoft.com/office/powerpoint/2010/main" val="2546560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047" y="273600"/>
            <a:ext cx="10641905" cy="632418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7624800" y="4154400"/>
            <a:ext cx="447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https://chateauversailles-recherche.fr/english</a:t>
            </a:r>
          </a:p>
        </p:txBody>
      </p:sp>
    </p:spTree>
    <p:extLst>
      <p:ext uri="{BB962C8B-B14F-4D97-AF65-F5344CB8AC3E}">
        <p14:creationId xmlns:p14="http://schemas.microsoft.com/office/powerpoint/2010/main" val="1043085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401" y="102620"/>
            <a:ext cx="8916174" cy="6687130"/>
          </a:xfrm>
        </p:spPr>
      </p:pic>
    </p:spTree>
    <p:extLst>
      <p:ext uri="{BB962C8B-B14F-4D97-AF65-F5344CB8AC3E}">
        <p14:creationId xmlns:p14="http://schemas.microsoft.com/office/powerpoint/2010/main" val="2466965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4198" y="238539"/>
            <a:ext cx="12006470" cy="644056"/>
          </a:xfrm>
        </p:spPr>
        <p:txBody>
          <a:bodyPr>
            <a:normAutofit fontScale="90000"/>
          </a:bodyPr>
          <a:lstStyle/>
          <a:p>
            <a:pPr>
              <a:spcBef>
                <a:spcPts val="2400"/>
              </a:spcBef>
            </a:pPr>
            <a:r>
              <a:rPr lang="de-DE" sz="3600" b="1" dirty="0"/>
              <a:t>     </a:t>
            </a:r>
            <a:br>
              <a:rPr lang="de-DE" sz="3600" i="1" dirty="0"/>
            </a:br>
            <a:r>
              <a:rPr lang="de-DE" sz="3200" b="1" dirty="0">
                <a:latin typeface="+mn-lt"/>
                <a:ea typeface="+mn-ea"/>
                <a:cs typeface="+mn-cs"/>
              </a:rPr>
              <a:t>Ludwig XIV.  Nachleben und Mythos</a:t>
            </a:r>
            <a:br>
              <a:rPr lang="de-DE" sz="2400" b="1" dirty="0">
                <a:latin typeface="+mn-lt"/>
                <a:ea typeface="+mn-ea"/>
                <a:cs typeface="+mn-cs"/>
              </a:rPr>
            </a:br>
            <a:endParaRPr lang="de-DE" sz="24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https://versaillesgossip.files.wordpress.com/2011/09/fait-nous-peu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009" y="1104609"/>
            <a:ext cx="2846707" cy="3796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7931009" y="5844203"/>
            <a:ext cx="3490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1706, Wachs, </a:t>
            </a:r>
            <a:b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Antoine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Benoist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Louis XV. Jacques Sarrazin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20" y="1104609"/>
            <a:ext cx="2381250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127220" y="3477019"/>
            <a:ext cx="2122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Sarrazin, 1643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1920" y="1104609"/>
            <a:ext cx="2919038" cy="4305001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2674919" y="5022557"/>
            <a:ext cx="2922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Brun, 1661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0211" y="1104610"/>
            <a:ext cx="2048018" cy="3917947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5694408" y="4653225"/>
            <a:ext cx="1796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Rigaud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1702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9820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28.10. Einführung </a:t>
            </a:r>
          </a:p>
          <a:p>
            <a:pPr marL="0" indent="0">
              <a:buNone/>
            </a:pPr>
            <a:r>
              <a:rPr lang="de-DE" dirty="0"/>
              <a:t>04.11. Frankreich bis zur Mitte des 17. Jahrhunderts </a:t>
            </a:r>
          </a:p>
          <a:p>
            <a:pPr marL="0" indent="0">
              <a:buNone/>
            </a:pPr>
            <a:r>
              <a:rPr lang="de-DE" dirty="0"/>
              <a:t>11.11. Kindheit, Jugend bis zum Tod Mazarins</a:t>
            </a:r>
          </a:p>
          <a:p>
            <a:pPr marL="0" indent="0">
              <a:buNone/>
            </a:pPr>
            <a:r>
              <a:rPr lang="de-DE" dirty="0"/>
              <a:t>18.11. Persönliche Regierung, Reformen, „Absolutismus“ </a:t>
            </a:r>
          </a:p>
          <a:p>
            <a:pPr marL="0" indent="0">
              <a:buNone/>
            </a:pPr>
            <a:r>
              <a:rPr lang="de-DE" dirty="0"/>
              <a:t>25.11. Versailles 1, Repräsentation </a:t>
            </a:r>
          </a:p>
          <a:p>
            <a:pPr marL="0" indent="0">
              <a:buNone/>
            </a:pPr>
            <a:r>
              <a:rPr lang="de-DE" dirty="0"/>
              <a:t>02.12. Erste Kriege, Devolutionskrieg, Niederländischer Krieg</a:t>
            </a:r>
          </a:p>
          <a:p>
            <a:pPr marL="0" indent="0">
              <a:buNone/>
            </a:pPr>
            <a:r>
              <a:rPr lang="de-DE" dirty="0"/>
              <a:t>09.12. Konfessionspolitik</a:t>
            </a:r>
          </a:p>
          <a:p>
            <a:pPr marL="0" indent="0">
              <a:buNone/>
            </a:pPr>
            <a:r>
              <a:rPr lang="de-DE" dirty="0"/>
              <a:t>16.12. Versailles 2, Alltag, Dynastie</a:t>
            </a:r>
          </a:p>
          <a:p>
            <a:pPr marL="0" indent="0">
              <a:buNone/>
            </a:pPr>
            <a:r>
              <a:rPr lang="de-DE" dirty="0"/>
              <a:t>23.12.    </a:t>
            </a:r>
            <a:r>
              <a:rPr lang="de-DE" b="1" dirty="0"/>
              <a:t>-- kommt da wer außer mir? – L14 in Literatur </a:t>
            </a:r>
            <a:r>
              <a:rPr lang="de-DE" b="1"/>
              <a:t>und Memoiren </a:t>
            </a:r>
            <a:endParaRPr lang="de-DE" b="1" dirty="0"/>
          </a:p>
          <a:p>
            <a:pPr marL="0" indent="0">
              <a:buNone/>
            </a:pPr>
            <a:r>
              <a:rPr lang="de-DE" dirty="0"/>
              <a:t>13.01. </a:t>
            </a:r>
            <a:r>
              <a:rPr lang="de-DE" dirty="0" err="1"/>
              <a:t>Reunionskriege</a:t>
            </a:r>
            <a:r>
              <a:rPr lang="de-DE" dirty="0"/>
              <a:t>, Edikt von Fontainebleau; 2. Ehe, politisches System 3</a:t>
            </a:r>
          </a:p>
          <a:p>
            <a:pPr marL="0" indent="0">
              <a:buNone/>
            </a:pPr>
            <a:r>
              <a:rPr lang="de-DE" dirty="0"/>
              <a:t>20.01. Neunjähriger Krieg; Repräsentation: </a:t>
            </a:r>
            <a:r>
              <a:rPr lang="de-DE" i="1" dirty="0" err="1"/>
              <a:t>histoire</a:t>
            </a:r>
            <a:r>
              <a:rPr lang="de-DE" i="1" dirty="0"/>
              <a:t> </a:t>
            </a:r>
            <a:r>
              <a:rPr lang="de-DE" i="1" dirty="0" err="1"/>
              <a:t>métallique</a:t>
            </a:r>
            <a:r>
              <a:rPr lang="de-DE" i="1" dirty="0"/>
              <a:t>, </a:t>
            </a:r>
            <a:r>
              <a:rPr lang="de-DE" i="1" dirty="0" err="1"/>
              <a:t>Girardon</a:t>
            </a:r>
            <a:endParaRPr lang="de-DE" i="1" dirty="0"/>
          </a:p>
          <a:p>
            <a:pPr marL="0" indent="0">
              <a:buNone/>
            </a:pPr>
            <a:r>
              <a:rPr lang="de-DE" dirty="0"/>
              <a:t>27.01. Spanischer Erbfolgekrieg, Nachfolgeregelung, Tod</a:t>
            </a:r>
          </a:p>
          <a:p>
            <a:pPr marL="0" indent="0">
              <a:buNone/>
            </a:pPr>
            <a:r>
              <a:rPr lang="de-DE" dirty="0"/>
              <a:t>03.02. Nachleben</a:t>
            </a:r>
          </a:p>
          <a:p>
            <a:pPr marL="0" indent="0">
              <a:buNone/>
            </a:pPr>
            <a:r>
              <a:rPr lang="de-DE" dirty="0"/>
              <a:t>10.02. Klausur (für jene, deren Studienordnung sie noch verlangt)</a:t>
            </a:r>
            <a:endParaRPr lang="de-DE" b="1" dirty="0"/>
          </a:p>
          <a:p>
            <a:endParaRPr lang="de-DE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BDA323-2ED2-4622-A011-4C314203345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89359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MU_CD_2018">
  <a:themeElements>
    <a:clrScheme name="">
      <a:dk1>
        <a:srgbClr val="000000"/>
      </a:dk1>
      <a:lt1>
        <a:srgbClr val="FFFFFF"/>
      </a:lt1>
      <a:dk2>
        <a:srgbClr val="4C4C4C"/>
      </a:dk2>
      <a:lt2>
        <a:srgbClr val="808080"/>
      </a:lt2>
      <a:accent1>
        <a:srgbClr val="FFCC00"/>
      </a:accent1>
      <a:accent2>
        <a:srgbClr val="FF990F"/>
      </a:accent2>
      <a:accent3>
        <a:srgbClr val="FFFFFF"/>
      </a:accent3>
      <a:accent4>
        <a:srgbClr val="000000"/>
      </a:accent4>
      <a:accent5>
        <a:srgbClr val="FFE2AA"/>
      </a:accent5>
      <a:accent6>
        <a:srgbClr val="E78A0C"/>
      </a:accent6>
      <a:hlink>
        <a:srgbClr val="009900"/>
      </a:hlink>
      <a:folHlink>
        <a:srgbClr val="99CC00"/>
      </a:folHlink>
    </a:clrScheme>
    <a:fontScheme name="LMU">
      <a:majorFont>
        <a:latin typeface="LMU SabonNext Demi"/>
        <a:ea typeface=""/>
        <a:cs typeface=""/>
      </a:majorFont>
      <a:minorFont>
        <a:latin typeface="LMU CompatilFac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MU CompatilFact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MU CompatilFact" pitchFamily="2" charset="0"/>
          </a:defRPr>
        </a:defPPr>
      </a:lstStyle>
    </a:lnDef>
  </a:objectDefaults>
  <a:extraClrSchemeLst>
    <a:extraClrScheme>
      <a:clrScheme name="Praesentation_lmu_aktuel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3">
        <a:dk1>
          <a:srgbClr val="000000"/>
        </a:dk1>
        <a:lt1>
          <a:srgbClr val="FFFFFF"/>
        </a:lt1>
        <a:dk2>
          <a:srgbClr val="4C4C4C"/>
        </a:dk2>
        <a:lt2>
          <a:srgbClr val="808080"/>
        </a:lt2>
        <a:accent1>
          <a:srgbClr val="FFCC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8A00"/>
        </a:accent6>
        <a:hlink>
          <a:srgbClr val="0099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395</Words>
  <Application>Microsoft Macintosh PowerPoint</Application>
  <PresentationFormat>Widescreen</PresentationFormat>
  <Paragraphs>50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MS PGothic</vt:lpstr>
      <vt:lpstr>Arial</vt:lpstr>
      <vt:lpstr>Calibri</vt:lpstr>
      <vt:lpstr>Calibri Light</vt:lpstr>
      <vt:lpstr>LMU CompatilFact</vt:lpstr>
      <vt:lpstr>Times</vt:lpstr>
      <vt:lpstr>Wingdings</vt:lpstr>
      <vt:lpstr>Office Theme</vt:lpstr>
      <vt:lpstr>LMU_CD_2018</vt:lpstr>
      <vt:lpstr>1_Office</vt:lpstr>
      <vt:lpstr>think-cell Folie</vt:lpstr>
      <vt:lpstr>Vorlesung  Ludwig XIV. und die Kunst  der Monarchie im Europa der Frühen Neuzeit</vt:lpstr>
      <vt:lpstr>PowerPoint Presentation</vt:lpstr>
      <vt:lpstr>Warum wichtig?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Ludwig XIV.  Nachleben und Mythos </vt:lpstr>
      <vt:lpstr>PowerPoint Presentation</vt:lpstr>
    </vt:vector>
  </TitlesOfParts>
  <Company>LMU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Mark Hengerer</dc:creator>
  <cp:lastModifiedBy>Jamie Novotny</cp:lastModifiedBy>
  <cp:revision>73</cp:revision>
  <cp:lastPrinted>2014-04-07T11:20:49Z</cp:lastPrinted>
  <dcterms:created xsi:type="dcterms:W3CDTF">2014-04-06T12:01:13Z</dcterms:created>
  <dcterms:modified xsi:type="dcterms:W3CDTF">2022-11-08T14:20:22Z</dcterms:modified>
</cp:coreProperties>
</file>